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07"/>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Lst>
  <p:sldSz cx="18288000" cy="10287000"/>
  <p:notesSz cx="7010400" cy="9296400"/>
  <p:embeddedFontLst>
    <p:embeddedFont>
      <p:font typeface="Calibri" panose="020F0502020204030204" pitchFamily="34" charset="0"/>
      <p:regular r:id="rId108"/>
      <p:bold r:id="rId109"/>
      <p:italic r:id="rId110"/>
      <p:boldItalic r:id="rId111"/>
    </p:embeddedFont>
    <p:embeddedFont>
      <p:font typeface="Century Gothic" panose="020B0502020202020204" pitchFamily="34" charset="0"/>
      <p:regular r:id="rId112"/>
      <p:bold r:id="rId113"/>
      <p:italic r:id="rId114"/>
      <p:boldItalic r:id="rId115"/>
    </p:embeddedFont>
    <p:embeddedFont>
      <p:font typeface="Consolas" panose="020B0609020204030204" pitchFamily="49" charset="0"/>
      <p:regular r:id="rId116"/>
      <p:bold r:id="rId117"/>
      <p:italic r:id="rId118"/>
      <p:boldItalic r:id="rId119"/>
    </p:embeddedFont>
    <p:embeddedFont>
      <p:font typeface="Roboto" panose="020B0604020202020204" charset="0"/>
      <p:regular r:id="rId120"/>
      <p:bold r:id="rId121"/>
      <p:italic r:id="rId122"/>
      <p:boldItalic r:id="rId123"/>
    </p:embeddedFont>
    <p:embeddedFont>
      <p:font typeface="Roboto Mono" panose="020B0604020202020204" charset="0"/>
      <p:regular r:id="rId124"/>
      <p:bold r:id="rId125"/>
      <p:italic r:id="rId126"/>
      <p:boldItalic r:id="rId127"/>
    </p:embeddedFont>
    <p:embeddedFont>
      <p:font typeface="Trebuchet MS" panose="020B0603020202020204" pitchFamily="34" charset="0"/>
      <p:regular r:id="rId128"/>
      <p:bold r:id="rId129"/>
      <p:italic r:id="rId130"/>
      <p:boldItalic r:id="rId131"/>
    </p:embeddedFont>
    <p:embeddedFont>
      <p:font typeface="Verdana" panose="020B0604030504040204" pitchFamily="34" charset="0"/>
      <p:regular r:id="rId132"/>
      <p:bold r:id="rId133"/>
      <p:italic r:id="rId134"/>
      <p:boldItalic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88">
          <p15:clr>
            <a:srgbClr val="A4A3A4"/>
          </p15:clr>
        </p15:guide>
        <p15:guide id="2" orient="horz" pos="4896">
          <p15:clr>
            <a:srgbClr val="A4A3A4"/>
          </p15:clr>
        </p15:guide>
        <p15:guide id="3" pos="9878">
          <p15:clr>
            <a:srgbClr val="A4A3A4"/>
          </p15:clr>
        </p15:guide>
        <p15:guide id="4" pos="1800">
          <p15:clr>
            <a:srgbClr val="A4A3A4"/>
          </p15:clr>
        </p15:guide>
        <p15:guide id="5" pos="4656">
          <p15:clr>
            <a:srgbClr val="A4A3A4"/>
          </p15:clr>
        </p15:guide>
        <p15:guide id="6" orient="horz" pos="5393">
          <p15:clr>
            <a:srgbClr val="A4A3A4"/>
          </p15:clr>
        </p15:guide>
        <p15:guide id="7" pos="5760">
          <p15:clr>
            <a:srgbClr val="A4A3A4"/>
          </p15:clr>
        </p15:guide>
        <p15:guide id="8" orient="horz" pos="3734">
          <p15:clr>
            <a:srgbClr val="A4A3A4"/>
          </p15:clr>
        </p15:guide>
        <p15:guide id="9" pos="7342">
          <p15:clr>
            <a:srgbClr val="A4A3A4"/>
          </p15:clr>
        </p15:guide>
        <p15:guide id="10" orient="horz" pos="4368">
          <p15:clr>
            <a:srgbClr val="A4A3A4"/>
          </p15:clr>
        </p15:guide>
        <p15:guide id="11" pos="864">
          <p15:clr>
            <a:srgbClr val="9AA0A6"/>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nknown Us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35D6071-0676-41AA-B21E-C59D3EEC2289}">
  <a:tblStyle styleId="{235D6071-0676-41AA-B21E-C59D3EEC228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7C69220-2CEC-46F6-9284-1F0EED2F1A4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954" y="90"/>
      </p:cViewPr>
      <p:guideLst>
        <p:guide orient="horz" pos="6288"/>
        <p:guide orient="horz" pos="4896"/>
        <p:guide pos="9878"/>
        <p:guide pos="1800"/>
        <p:guide pos="4656"/>
        <p:guide orient="horz" pos="5393"/>
        <p:guide pos="5760"/>
        <p:guide orient="horz" pos="3734"/>
        <p:guide pos="7342"/>
        <p:guide orient="horz" pos="4368"/>
        <p:guide pos="864"/>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5.fntdata"/><Relationship Id="rId133" Type="http://schemas.openxmlformats.org/officeDocument/2006/relationships/font" Target="fonts/font26.fntdata"/><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128"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6.fntdata"/><Relationship Id="rId118" Type="http://schemas.openxmlformats.org/officeDocument/2006/relationships/font" Target="fonts/font11.fntdata"/><Relationship Id="rId134" Type="http://schemas.openxmlformats.org/officeDocument/2006/relationships/font" Target="fonts/font27.fntdata"/><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font" Target="fonts/font1.fntdata"/><Relationship Id="rId116" Type="http://schemas.openxmlformats.org/officeDocument/2006/relationships/font" Target="fonts/font9.fntdata"/><Relationship Id="rId124" Type="http://schemas.openxmlformats.org/officeDocument/2006/relationships/font" Target="fonts/font17.fntdata"/><Relationship Id="rId129" Type="http://schemas.openxmlformats.org/officeDocument/2006/relationships/font" Target="fonts/font22.fntdata"/><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4.fntdata"/><Relationship Id="rId132" Type="http://schemas.openxmlformats.org/officeDocument/2006/relationships/font" Target="fonts/font25.fntdata"/><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7.fntdata"/><Relationship Id="rId119" Type="http://schemas.openxmlformats.org/officeDocument/2006/relationships/font" Target="fonts/font12.fntdata"/><Relationship Id="rId12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130" Type="http://schemas.openxmlformats.org/officeDocument/2006/relationships/font" Target="fonts/font23.fntdata"/><Relationship Id="rId135" Type="http://schemas.openxmlformats.org/officeDocument/2006/relationships/font" Target="fonts/font2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131" Type="http://schemas.openxmlformats.org/officeDocument/2006/relationships/font" Target="fonts/font24.fntdata"/><Relationship Id="rId136"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dt" idx="10"/>
          </p:nvPr>
        </p:nvSpPr>
        <p:spPr>
          <a:xfrm>
            <a:off x="330565" y="8831580"/>
            <a:ext cx="3037840" cy="464820"/>
          </a:xfrm>
          <a:prstGeom prst="rect">
            <a:avLst/>
          </a:prstGeom>
          <a:noFill/>
          <a:ln>
            <a:noFill/>
          </a:ln>
        </p:spPr>
        <p:txBody>
          <a:bodyPr spcFirstLastPara="1" wrap="square" lIns="93175" tIns="46575" rIns="93175" bIns="46575"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1pPr>
            <a:lvl2pPr marL="914400" marR="0" lvl="1"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2pPr>
            <a:lvl3pPr marL="1371600" marR="0" lvl="2"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3pPr>
            <a:lvl4pPr marL="1828800" marR="0" lvl="3"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4pPr>
            <a:lvl5pPr marL="2286000" marR="0" lvl="4" indent="-228600" algn="l" rtl="0">
              <a:lnSpc>
                <a:spcPct val="100000"/>
              </a:lnSpc>
              <a:spcBef>
                <a:spcPts val="330"/>
              </a:spcBef>
              <a:spcAft>
                <a:spcPts val="0"/>
              </a:spcAft>
              <a:buClr>
                <a:srgbClr val="000000"/>
              </a:buClr>
              <a:buSzPts val="1400"/>
              <a:buFont typeface="Arial"/>
              <a:buNone/>
              <a:defRPr sz="1100" b="0" i="0" u="none" strike="noStrike" cap="none">
                <a:solidFill>
                  <a:schemeClr val="dk1"/>
                </a:solidFill>
                <a:latin typeface="Trebuchet MS"/>
                <a:ea typeface="Trebuchet MS"/>
                <a:cs typeface="Trebuchet MS"/>
                <a:sym typeface="Trebuchet M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100" b="0" i="0" u="none" strike="noStrike" cap="none">
                <a:solidFill>
                  <a:schemeClr val="dk1"/>
                </a:solidFill>
                <a:latin typeface="Trebuchet MS"/>
                <a:ea typeface="Trebuchet MS"/>
                <a:cs typeface="Trebuchet MS"/>
                <a:sym typeface="Trebuchet MS"/>
              </a:rPr>
              <a:t>‹#›</a:t>
            </a:fld>
            <a:endParaRPr sz="1100" b="0" i="0" u="none" strike="noStrike" cap="none">
              <a:solidFill>
                <a:schemeClr val="dk1"/>
              </a:solidFill>
              <a:latin typeface="Trebuchet MS"/>
              <a:ea typeface="Trebuchet MS"/>
              <a:cs typeface="Trebuchet MS"/>
              <a:sym typeface="Trebuchet MS"/>
            </a:endParaRPr>
          </a:p>
        </p:txBody>
      </p:sp>
      <p:grpSp>
        <p:nvGrpSpPr>
          <p:cNvPr id="7" name="Google Shape;7;n"/>
          <p:cNvGrpSpPr/>
          <p:nvPr/>
        </p:nvGrpSpPr>
        <p:grpSpPr>
          <a:xfrm>
            <a:off x="5528649" y="308894"/>
            <a:ext cx="1083012" cy="200064"/>
            <a:chOff x="8775700" y="3552825"/>
            <a:chExt cx="5156200" cy="952500"/>
          </a:xfrm>
        </p:grpSpPr>
        <p:sp>
          <p:nvSpPr>
            <p:cNvPr id="8" name="Google Shape;8;n"/>
            <p:cNvSpPr/>
            <p:nvPr/>
          </p:nvSpPr>
          <p:spPr>
            <a:xfrm>
              <a:off x="13817600" y="4265613"/>
              <a:ext cx="114300" cy="111125"/>
            </a:xfrm>
            <a:custGeom>
              <a:avLst/>
              <a:gdLst/>
              <a:ahLst/>
              <a:cxnLst/>
              <a:rect l="l" t="t" r="r" b="b"/>
              <a:pathLst>
                <a:path w="144" h="139" extrusionOk="0">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 name="Google Shape;9;n"/>
            <p:cNvSpPr/>
            <p:nvPr/>
          </p:nvSpPr>
          <p:spPr>
            <a:xfrm>
              <a:off x="10447338" y="3732213"/>
              <a:ext cx="3333750" cy="625475"/>
            </a:xfrm>
            <a:custGeom>
              <a:avLst/>
              <a:gdLst/>
              <a:ahLst/>
              <a:cxnLst/>
              <a:rect l="l" t="t" r="r" b="b"/>
              <a:pathLst>
                <a:path w="4200" h="788" extrusionOk="0">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 name="Google Shape;10;n"/>
            <p:cNvSpPr/>
            <p:nvPr/>
          </p:nvSpPr>
          <p:spPr>
            <a:xfrm>
              <a:off x="8775700" y="3552825"/>
              <a:ext cx="1436688" cy="952500"/>
            </a:xfrm>
            <a:custGeom>
              <a:avLst/>
              <a:gdLst/>
              <a:ahLst/>
              <a:cxnLst/>
              <a:rect l="l" t="t" r="r" b="b"/>
              <a:pathLst>
                <a:path w="1810" h="1200" extrusionOk="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rapids.ai/" TargetMode="External"/><Relationship Id="rId2" Type="http://schemas.openxmlformats.org/officeDocument/2006/relationships/slide" Target="../slides/slide105.xml"/><Relationship Id="rId1" Type="http://schemas.openxmlformats.org/officeDocument/2006/relationships/notesMaster" Target="../notesMasters/notesMaster1.xml"/><Relationship Id="rId5" Type="http://schemas.openxmlformats.org/officeDocument/2006/relationships/hyperlink" Target="https://docs.rapids.ai/overview" TargetMode="External"/><Relationship Id="rId4" Type="http://schemas.openxmlformats.org/officeDocument/2006/relationships/hyperlink" Target="https://github.com/rapids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github.com/NVIDIA/gbm-bench"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latin typeface="Arial"/>
              <a:ea typeface="Arial"/>
              <a:cs typeface="Arial"/>
              <a:sym typeface="Arial"/>
            </a:endParaRPr>
          </a:p>
        </p:txBody>
      </p:sp>
      <p:sp>
        <p:nvSpPr>
          <p:cNvPr id="81" name="Google Shape;81;p1: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solidFill>
                  <a:srgbClr val="000000"/>
                </a:solidFill>
              </a:rPr>
              <a:t>1</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8719dddb46_0_309: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g8719dddb46_0_30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77" name="Google Shape;677;g8719dddb46_0_30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p7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7" name="Google Shape;2147;p7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48" name="Google Shape;2148;p7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100</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p7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55" name="Google Shape;2155;p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p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3" name="Google Shape;2173;p85: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174" name="Google Shape;2174;p85: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102</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p8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92" name="Google Shape;2192;p8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3"/>
        <p:cNvGrpSpPr/>
        <p:nvPr/>
      </p:nvGrpSpPr>
      <p:grpSpPr>
        <a:xfrm>
          <a:off x="0" y="0"/>
          <a:ext cx="0" cy="0"/>
          <a:chOff x="0" y="0"/>
          <a:chExt cx="0" cy="0"/>
        </a:xfrm>
      </p:grpSpPr>
      <p:sp>
        <p:nvSpPr>
          <p:cNvPr id="2214" name="Google Shape;2214;p8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215" name="Google Shape;2215;p8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p8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8" name="Google Shape;2238;p8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3"/>
              </a:rPr>
              <a:t>https://rapids.ai/</a:t>
            </a:r>
            <a:br>
              <a:rPr lang="en-US"/>
            </a:br>
            <a:r>
              <a:rPr lang="en-US" u="sng">
                <a:solidFill>
                  <a:schemeClr val="hlink"/>
                </a:solidFill>
                <a:latin typeface="Arial"/>
                <a:ea typeface="Arial"/>
                <a:cs typeface="Arial"/>
                <a:sym typeface="Arial"/>
                <a:hlinkClick r:id="rId4"/>
              </a:rPr>
              <a:t>https://github.com/rapidsai</a:t>
            </a:r>
            <a:endParaRPr/>
          </a:p>
          <a:p>
            <a:pPr marL="0" lvl="0" indent="0" algn="l" rtl="0">
              <a:spcBef>
                <a:spcPts val="0"/>
              </a:spcBef>
              <a:spcAft>
                <a:spcPts val="0"/>
              </a:spcAft>
              <a:buClr>
                <a:schemeClr val="dk2"/>
              </a:buClr>
              <a:buSzPts val="1400"/>
              <a:buFont typeface="Arial"/>
              <a:buNone/>
            </a:pPr>
            <a:r>
              <a:rPr lang="en-US" u="sng">
                <a:solidFill>
                  <a:schemeClr val="hlink"/>
                </a:solidFill>
                <a:latin typeface="Arial"/>
                <a:ea typeface="Arial"/>
                <a:cs typeface="Arial"/>
                <a:sym typeface="Arial"/>
                <a:hlinkClick r:id="rId5"/>
              </a:rPr>
              <a:t>https://docs.rapids.ai/overview</a:t>
            </a:r>
            <a:endParaRPr/>
          </a:p>
        </p:txBody>
      </p:sp>
      <p:sp>
        <p:nvSpPr>
          <p:cNvPr id="2239" name="Google Shape;2239;p87: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105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8719dddb46_0_16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8719dddb46_0_16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83" name="Google Shape;683;g8719dddb46_0_167: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8719dddb46_1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8719dddb46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690" name="Google Shape;690;g8719dddb46_1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8" name="Google Shape;698;p1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699" name="Google Shape;699;p1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1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05" name="Google Shape;705;p1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1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9" name="Google Shape;729;p1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30" name="Google Shape;730;p1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1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5" name="Google Shape;755;p1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756" name="Google Shape;756;p1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1" name="Google Shape;761;p1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762" name="Google Shape;762;p1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55c74e1df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8" name="Google Shape;788;ga55c74e1df_1_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789" name="Google Shape;789;ga55c74e1df_1_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18</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1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2" name="Google Shape;812;p1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13" name="Google Shape;813;p1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19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87441950e_0_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g887441950e_0_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88" name="Google Shape;88;g887441950e_0_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sz="1100">
                <a:latin typeface="Trebuchet MS"/>
                <a:ea typeface="Trebuchet MS"/>
                <a:cs typeface="Trebuchet MS"/>
                <a:sym typeface="Trebuchet MS"/>
              </a:rPr>
              <a:t>2</a:t>
            </a:fld>
            <a:endParaRPr sz="1100">
              <a:latin typeface="Trebuchet MS"/>
              <a:ea typeface="Trebuchet MS"/>
              <a:cs typeface="Trebuchet MS"/>
              <a:sym typeface="Trebuchet M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1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32" name="Google Shape;832;p1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2" name="Google Shape;852;p20: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853" name="Google Shape;853;p20: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2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885" name="Google Shape;885;p2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0" name="Google Shape;890;p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91" name="Google Shape;891;p2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p2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18" name="Google Shape;918;p23: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2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25" name="Google Shape;925;p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2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9" name="Google Shape;939;p25: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40" name="Google Shape;940;p25: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26</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2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3" name="Google Shape;953;p26: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954" name="Google Shape;954;p26: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9" name="Google Shape;969;p2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970" name="Google Shape;970;p2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8" name="Google Shape;1008;p2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09" name="Google Shape;1009;p2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29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97" name="Google Shape;97;p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29: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036" name="Google Shape;1036;p29: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3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7" name="Google Shape;1077;p3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TSVD – truncated Singular Value Decomposition</a:t>
            </a:r>
            <a:br>
              <a:rPr lang="en-US"/>
            </a:br>
            <a:r>
              <a:rPr lang="en-US"/>
              <a:t>DBSCAN - </a:t>
            </a:r>
            <a:r>
              <a:rPr lang="en-US" sz="1100" b="0" i="0">
                <a:solidFill>
                  <a:schemeClr val="dk1"/>
                </a:solidFill>
                <a:latin typeface="Trebuchet MS"/>
                <a:ea typeface="Trebuchet MS"/>
                <a:cs typeface="Trebuchet MS"/>
                <a:sym typeface="Trebuchet MS"/>
              </a:rPr>
              <a:t>Density-Based Spatial Clustering of Applications with Noise</a:t>
            </a:r>
            <a:endParaRPr/>
          </a:p>
          <a:p>
            <a:pPr marL="0" lvl="0" indent="0" algn="l" rtl="0">
              <a:lnSpc>
                <a:spcPct val="100000"/>
              </a:lnSpc>
              <a:spcBef>
                <a:spcPts val="330"/>
              </a:spcBef>
              <a:spcAft>
                <a:spcPts val="0"/>
              </a:spcAft>
              <a:buSzPts val="1400"/>
              <a:buNone/>
            </a:pPr>
            <a:endParaRPr/>
          </a:p>
        </p:txBody>
      </p:sp>
      <p:sp>
        <p:nvSpPr>
          <p:cNvPr id="1078" name="Google Shape;1078;p3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3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092" name="Google Shape;1092;p3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3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7" name="Google Shape;1097;p3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098" name="Google Shape;1098;p3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33</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888254f65b_1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g888254f65b_1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330"/>
              </a:spcBef>
              <a:spcAft>
                <a:spcPts val="0"/>
              </a:spcAft>
              <a:buSzPts val="1400"/>
              <a:buNone/>
            </a:pPr>
            <a:endParaRPr/>
          </a:p>
        </p:txBody>
      </p:sp>
      <p:sp>
        <p:nvSpPr>
          <p:cNvPr id="1125" name="Google Shape;1125;g888254f65b_12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3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6" name="Google Shape;1156;p3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157" name="Google Shape;1157;p35: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7" name="Google Shape;1197;p3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198" name="Google Shape;1198;p3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Google Shape;1267;p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268" name="Google Shape;1268;p3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4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275" name="Google Shape;1275;p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4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4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281" name="Google Shape;1281;p4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39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23" name="Google Shape;123;p3: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4</a:t>
            </a:fld>
            <a:endParaRPr sz="1100">
              <a:latin typeface="Trebuchet MS"/>
              <a:ea typeface="Trebuchet MS"/>
              <a:cs typeface="Trebuchet MS"/>
              <a:sym typeface="Trebuchet M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4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p4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latin typeface="Calibri"/>
              <a:ea typeface="Calibri"/>
              <a:cs typeface="Calibri"/>
              <a:sym typeface="Calibri"/>
            </a:endParaRPr>
          </a:p>
        </p:txBody>
      </p:sp>
      <p:sp>
        <p:nvSpPr>
          <p:cNvPr id="1308" name="Google Shape;1308;p42: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43: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344" name="Google Shape;1344;p4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p4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0" name="Google Shape;1360;p4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361" name="Google Shape;1361;p4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4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9" name="Google Shape;1379;p4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330"/>
              </a:spcBef>
              <a:spcAft>
                <a:spcPts val="0"/>
              </a:spcAft>
              <a:buClr>
                <a:schemeClr val="dk1"/>
              </a:buClr>
              <a:buSzPts val="1400"/>
              <a:buFont typeface="Calibri"/>
              <a:buNone/>
            </a:pPr>
            <a:endParaRPr/>
          </a:p>
        </p:txBody>
      </p:sp>
      <p:sp>
        <p:nvSpPr>
          <p:cNvPr id="1380" name="Google Shape;1380;p4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l" rtl="0">
              <a:lnSpc>
                <a:spcPct val="100000"/>
              </a:lnSpc>
              <a:spcBef>
                <a:spcPts val="0"/>
              </a:spcBef>
              <a:spcAft>
                <a:spcPts val="0"/>
              </a:spcAft>
              <a:buClr>
                <a:schemeClr val="dk1"/>
              </a:buClr>
              <a:buSzPts val="1100"/>
              <a:buFont typeface="Trebuchet MS"/>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p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8" name="Google Shape;1398;p4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399" name="Google Shape;1399;p4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44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0" name="Google Shape;1420;p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100"/>
              <a:buFont typeface="Trebuchet MS"/>
              <a:buNone/>
            </a:pPr>
            <a:endParaRPr/>
          </a:p>
        </p:txBody>
      </p:sp>
      <p:sp>
        <p:nvSpPr>
          <p:cNvPr id="1421" name="Google Shape;1421;p48: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chemeClr val="dk1"/>
              </a:buClr>
              <a:buSzPts val="1100"/>
              <a:buFont typeface="Trebuchet MS"/>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4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9" name="Google Shape;1429;p4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r>
              <a:rPr lang="en-US"/>
              <a:t>DGX-1, 2x E5-2698 v4 @ 2.20GHz, V100-32GB, using FIL BATCH_REORG algo, 1000 trees, max_depth=10</a:t>
            </a:r>
            <a:endParaRPr/>
          </a:p>
          <a:p>
            <a:pPr marL="0" lvl="0" indent="0" algn="l" rtl="0">
              <a:lnSpc>
                <a:spcPct val="100000"/>
              </a:lnSpc>
              <a:spcBef>
                <a:spcPts val="330"/>
              </a:spcBef>
              <a:spcAft>
                <a:spcPts val="0"/>
              </a:spcAft>
              <a:buSzPts val="1400"/>
              <a:buNone/>
            </a:pPr>
            <a:r>
              <a:rPr lang="en-US"/>
              <a:t>Trained in XGBoost using data from </a:t>
            </a:r>
            <a:r>
              <a:rPr lang="en-US" u="sng">
                <a:solidFill>
                  <a:schemeClr val="hlink"/>
                </a:solidFill>
                <a:latin typeface="Arial"/>
                <a:ea typeface="Arial"/>
                <a:cs typeface="Arial"/>
                <a:sym typeface="Arial"/>
                <a:hlinkClick r:id="rId3"/>
              </a:rPr>
              <a:t>https://github.com/NVIDIA/gbm-bench</a:t>
            </a:r>
            <a:endParaRPr/>
          </a:p>
          <a:p>
            <a:pPr marL="0" lvl="0" indent="0" algn="l" rtl="0">
              <a:lnSpc>
                <a:spcPct val="100000"/>
              </a:lnSpc>
              <a:spcBef>
                <a:spcPts val="330"/>
              </a:spcBef>
              <a:spcAft>
                <a:spcPts val="0"/>
              </a:spcAft>
              <a:buSzPts val="1400"/>
              <a:buNone/>
            </a:pPr>
            <a:r>
              <a:rPr lang="en-US"/>
              <a:t>Release 0.9</a:t>
            </a:r>
            <a:endParaRPr/>
          </a:p>
        </p:txBody>
      </p:sp>
      <p:sp>
        <p:nvSpPr>
          <p:cNvPr id="1430" name="Google Shape;1430;p49: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81e2d3b999_5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71" name="Google Shape;1471;g81e2d3b999_5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880d672b07_14_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79" name="Google Shape;1479;g880d672b07_14_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880d672b07_14_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490" name="Google Shape;1490;g880d672b07_14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7" name="Google Shape;157;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a68a935e6d_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a68a935e6d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501" name="Google Shape;1501;ga68a935e6d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p5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509" name="Google Shape;1509;p5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p5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516" name="Google Shape;1516;p5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5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23" name="Google Shape;1523;p5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p5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8" name="Google Shape;1528;p5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29" name="Google Shape;1529;p53: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54</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3"/>
        <p:cNvGrpSpPr/>
        <p:nvPr/>
      </p:nvGrpSpPr>
      <p:grpSpPr>
        <a:xfrm>
          <a:off x="0" y="0"/>
          <a:ext cx="0" cy="0"/>
          <a:chOff x="0" y="0"/>
          <a:chExt cx="0" cy="0"/>
        </a:xfrm>
      </p:grpSpPr>
      <p:sp>
        <p:nvSpPr>
          <p:cNvPr id="1554" name="Google Shape;1554;p5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5" name="Google Shape;1555;p54: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1556" name="Google Shape;1556;p54: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55</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p5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564" name="Google Shape;1564;p5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p5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2" name="Google Shape;1582;p5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83" name="Google Shape;1583;p5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57</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g927da9715f_10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06" name="Google Shape;1606;g927da9715f_10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a6834018b9_0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a6834018b9_0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15" name="Google Shape;1615;ga6834018b9_0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372" name="Google Shape;372;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p60:notes"/>
          <p:cNvSpPr txBox="1">
            <a:spLocks noGrp="1"/>
          </p:cNvSpPr>
          <p:nvPr>
            <p:ph type="body" idx="1"/>
          </p:nvPr>
        </p:nvSpPr>
        <p:spPr>
          <a:xfrm>
            <a:off x="701040" y="4415790"/>
            <a:ext cx="5608320" cy="418338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623" name="Google Shape;1623;p6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p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31" name="Google Shape;1631;p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p6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638" name="Google Shape;1638;p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6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45" name="Google Shape;1645;p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p6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50" name="Google Shape;1650;p6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p6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62" name="Google Shape;1662;p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p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9" name="Google Shape;1669;p6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70" name="Google Shape;1670;p6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5"/>
        <p:cNvGrpSpPr/>
        <p:nvPr/>
      </p:nvGrpSpPr>
      <p:grpSpPr>
        <a:xfrm>
          <a:off x="0" y="0"/>
          <a:ext cx="0" cy="0"/>
          <a:chOff x="0" y="0"/>
          <a:chExt cx="0" cy="0"/>
        </a:xfrm>
      </p:grpSpPr>
      <p:sp>
        <p:nvSpPr>
          <p:cNvPr id="1676" name="Google Shape;1676;p6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7" name="Google Shape;1677;p6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78" name="Google Shape;1678;p6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p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85" name="Google Shape;1685;p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80876f7882_1_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690" name="Google Shape;1690;g80876f7882_1_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591" name="Google Shape;591;p6: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80876f7882_1_17: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0" name="Google Shape;1700;g80876f7882_1_1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This is a non-exhaustive list of features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Perf, 1e8 points (Python, using time, with garbage collection).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Fftconvolve – 76x</a:t>
            </a:r>
            <a:endParaRPr/>
          </a:p>
          <a:p>
            <a:pPr marL="0" lvl="0" indent="0" algn="l" rtl="0">
              <a:lnSpc>
                <a:spcPct val="100000"/>
              </a:lnSpc>
              <a:spcBef>
                <a:spcPts val="0"/>
              </a:spcBef>
              <a:spcAft>
                <a:spcPts val="0"/>
              </a:spcAft>
              <a:buSzPts val="1400"/>
              <a:buNone/>
            </a:pPr>
            <a:r>
              <a:rPr lang="en-US"/>
              <a:t>Correlate – 53x</a:t>
            </a:r>
            <a:endParaRPr/>
          </a:p>
          <a:p>
            <a:pPr marL="0" lvl="0" indent="0" algn="l" rtl="0">
              <a:lnSpc>
                <a:spcPct val="100000"/>
              </a:lnSpc>
              <a:spcBef>
                <a:spcPts val="0"/>
              </a:spcBef>
              <a:spcAft>
                <a:spcPts val="0"/>
              </a:spcAft>
              <a:buSzPts val="1400"/>
              <a:buNone/>
            </a:pPr>
            <a:r>
              <a:rPr lang="en-US"/>
              <a:t>Resample – 51x</a:t>
            </a:r>
            <a:endParaRPr/>
          </a:p>
          <a:p>
            <a:pPr marL="0" lvl="0" indent="0" algn="l" rtl="0">
              <a:lnSpc>
                <a:spcPct val="100000"/>
              </a:lnSpc>
              <a:spcBef>
                <a:spcPts val="0"/>
              </a:spcBef>
              <a:spcAft>
                <a:spcPts val="0"/>
              </a:spcAft>
              <a:buSzPts val="1400"/>
              <a:buNone/>
            </a:pPr>
            <a:r>
              <a:rPr lang="en-US"/>
              <a:t>Polyphase resample – 14x</a:t>
            </a:r>
            <a:endParaRPr/>
          </a:p>
          <a:p>
            <a:pPr marL="0" lvl="0" indent="0" algn="l" rtl="0">
              <a:lnSpc>
                <a:spcPct val="100000"/>
              </a:lnSpc>
              <a:spcBef>
                <a:spcPts val="0"/>
              </a:spcBef>
              <a:spcAft>
                <a:spcPts val="0"/>
              </a:spcAft>
              <a:buSzPts val="1400"/>
              <a:buNone/>
            </a:pPr>
            <a:r>
              <a:rPr lang="en-US"/>
              <a:t>Welch Spectrum estimation – 26x</a:t>
            </a:r>
            <a:endParaRPr/>
          </a:p>
          <a:p>
            <a:pPr marL="0" lvl="0" indent="0" algn="l" rtl="0">
              <a:lnSpc>
                <a:spcPct val="100000"/>
              </a:lnSpc>
              <a:spcBef>
                <a:spcPts val="0"/>
              </a:spcBef>
              <a:spcAft>
                <a:spcPts val="0"/>
              </a:spcAft>
              <a:buSzPts val="1400"/>
              <a:buNone/>
            </a:pPr>
            <a:r>
              <a:rPr lang="en-US"/>
              <a:t>Spectrogram – 15x</a:t>
            </a:r>
            <a:endParaRPr/>
          </a:p>
          <a:p>
            <a:pPr marL="0" lvl="0" indent="0" algn="l" rtl="0">
              <a:lnSpc>
                <a:spcPct val="100000"/>
              </a:lnSpc>
              <a:spcBef>
                <a:spcPts val="0"/>
              </a:spcBef>
              <a:spcAft>
                <a:spcPts val="0"/>
              </a:spcAft>
              <a:buSzPts val="1400"/>
              <a:buNone/>
            </a:pPr>
            <a:r>
              <a:rPr lang="en-US"/>
              <a:t>Continuous wavelet transform – 89x</a:t>
            </a:r>
            <a:endParaRPr/>
          </a:p>
        </p:txBody>
      </p:sp>
      <p:sp>
        <p:nvSpPr>
          <p:cNvPr id="1701" name="Google Shape;1701;g80876f7882_1_17: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70</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g80876f7882_1_3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21" name="Google Shape;1721;g80876f7882_1_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80876f7882_1_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29" name="Google Shape;1729;g80876f7882_1_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887441950e_2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887441950e_2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41" name="Google Shape;1741;g887441950e_2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887441950e_2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746" name="Google Shape;1746;g887441950e_2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2"/>
        <p:cNvGrpSpPr/>
        <p:nvPr/>
      </p:nvGrpSpPr>
      <p:grpSpPr>
        <a:xfrm>
          <a:off x="0" y="0"/>
          <a:ext cx="0" cy="0"/>
          <a:chOff x="0" y="0"/>
          <a:chExt cx="0" cy="0"/>
        </a:xfrm>
      </p:grpSpPr>
      <p:sp>
        <p:nvSpPr>
          <p:cNvPr id="1803" name="Google Shape;1803;g887441950e_2_76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04" name="Google Shape;1804;g887441950e_2_765: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887441950e_2_39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22" name="Google Shape;1822;g887441950e_2_3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887441950e_2_40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34" name="Google Shape;1834;g887441950e_2_40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4"/>
        <p:cNvGrpSpPr/>
        <p:nvPr/>
      </p:nvGrpSpPr>
      <p:grpSpPr>
        <a:xfrm>
          <a:off x="0" y="0"/>
          <a:ext cx="0" cy="0"/>
          <a:chOff x="0" y="0"/>
          <a:chExt cx="0" cy="0"/>
        </a:xfrm>
      </p:grpSpPr>
      <p:sp>
        <p:nvSpPr>
          <p:cNvPr id="1845" name="Google Shape;1845;g888254f65b_1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46" name="Google Shape;1846;g888254f65b_1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887441950e_2_86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56" name="Google Shape;1856;g887441950e_2_86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7:notes"/>
          <p:cNvSpPr txBox="1">
            <a:spLocks noGrp="1"/>
          </p:cNvSpPr>
          <p:nvPr>
            <p:ph type="body" idx="1"/>
          </p:nvPr>
        </p:nvSpPr>
        <p:spPr>
          <a:xfrm>
            <a:off x="701039" y="4415789"/>
            <a:ext cx="5608200" cy="418350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603" name="Google Shape;603;p7:notes"/>
          <p:cNvSpPr txBox="1">
            <a:spLocks noGrp="1"/>
          </p:cNvSpPr>
          <p:nvPr>
            <p:ph type="sldNum" idx="12"/>
          </p:nvPr>
        </p:nvSpPr>
        <p:spPr>
          <a:xfrm>
            <a:off x="3663169"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1100"/>
              <a:buNone/>
            </a:pPr>
            <a:fld id="{00000000-1234-1234-1234-123412341234}" type="slidenum">
              <a:rPr lang="en-US" sz="1100">
                <a:latin typeface="Trebuchet MS"/>
                <a:ea typeface="Trebuchet MS"/>
                <a:cs typeface="Trebuchet MS"/>
                <a:sym typeface="Trebuchet MS"/>
              </a:rPr>
              <a:t>8</a:t>
            </a:fld>
            <a:endParaRPr sz="1100">
              <a:latin typeface="Trebuchet MS"/>
              <a:ea typeface="Trebuchet MS"/>
              <a:cs typeface="Trebuchet MS"/>
              <a:sym typeface="Trebuchet M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888254f65b_3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888254f65b_3_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73" name="Google Shape;1873;g888254f65b_3_0:notes"/>
          <p:cNvSpPr txBox="1">
            <a:spLocks noGrp="1"/>
          </p:cNvSpPr>
          <p:nvPr>
            <p:ph type="sldNum" idx="12"/>
          </p:nvPr>
        </p:nvSpPr>
        <p:spPr>
          <a:xfrm>
            <a:off x="3663170" y="8829967"/>
            <a:ext cx="3037800" cy="464700"/>
          </a:xfrm>
          <a:prstGeom prst="rect">
            <a:avLst/>
          </a:prstGeom>
        </p:spPr>
        <p:txBody>
          <a:bodyPr spcFirstLastPara="1" wrap="square" lIns="93175" tIns="46575" rIns="93175" bIns="46575" anchor="ctr" anchorCtr="0">
            <a:noAutofit/>
          </a:bodyPr>
          <a:lstStyle/>
          <a:p>
            <a:pPr marL="0" lvl="0" indent="0" algn="r" rtl="0">
              <a:spcBef>
                <a:spcPts val="0"/>
              </a:spcBef>
              <a:spcAft>
                <a:spcPts val="0"/>
              </a:spcAft>
              <a:buNone/>
            </a:pPr>
            <a:fld id="{00000000-1234-1234-1234-123412341234}" type="slidenum">
              <a:rPr lang="en-US"/>
              <a:t>80</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888254f65b_3_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78" name="Google Shape;1878;g888254f65b_3_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5"/>
        <p:cNvGrpSpPr/>
        <p:nvPr/>
      </p:nvGrpSpPr>
      <p:grpSpPr>
        <a:xfrm>
          <a:off x="0" y="0"/>
          <a:ext cx="0" cy="0"/>
          <a:chOff x="0" y="0"/>
          <a:chExt cx="0" cy="0"/>
        </a:xfrm>
      </p:grpSpPr>
      <p:sp>
        <p:nvSpPr>
          <p:cNvPr id="1886" name="Google Shape;1886;g888254f65b_3_6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87" name="Google Shape;1887;g888254f65b_3_6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9d622b5585_0_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330"/>
              </a:spcBef>
              <a:spcAft>
                <a:spcPts val="0"/>
              </a:spcAft>
              <a:buNone/>
            </a:pPr>
            <a:endParaRPr/>
          </a:p>
        </p:txBody>
      </p:sp>
      <p:sp>
        <p:nvSpPr>
          <p:cNvPr id="1897" name="Google Shape;1897;g9d622b5585_0_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80876f7882_1_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13" name="Google Shape;1913;g80876f7882_1_3: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p6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Clr>
                <a:schemeClr val="dk1"/>
              </a:buClr>
              <a:buSzPts val="1400"/>
              <a:buFont typeface="Trebuchet MS"/>
              <a:buNone/>
            </a:pPr>
            <a:endParaRPr/>
          </a:p>
        </p:txBody>
      </p:sp>
      <p:sp>
        <p:nvSpPr>
          <p:cNvPr id="1918" name="Google Shape;1918;p6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p7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6" name="Google Shape;1966;p7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67" name="Google Shape;1967;p7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86</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p7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79" name="Google Shape;1979;p7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8c6d03f438_2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88" name="Google Shape;1988;g8c6d03f438_2_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p7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1996" name="Google Shape;1996;p7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1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666" name="Google Shape;666;p1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1100"/>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888254f65b_9_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42" name="Google Shape;2042;g888254f65b_9_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8"/>
        <p:cNvGrpSpPr/>
        <p:nvPr/>
      </p:nvGrpSpPr>
      <p:grpSpPr>
        <a:xfrm>
          <a:off x="0" y="0"/>
          <a:ext cx="0" cy="0"/>
          <a:chOff x="0" y="0"/>
          <a:chExt cx="0" cy="0"/>
        </a:xfrm>
      </p:grpSpPr>
      <p:sp>
        <p:nvSpPr>
          <p:cNvPr id="2049" name="Google Shape;2049;p8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0" name="Google Shape;2050;p80:notes"/>
          <p:cNvSpPr txBox="1">
            <a:spLocks noGrp="1"/>
          </p:cNvSpPr>
          <p:nvPr>
            <p:ph type="body" idx="1"/>
          </p:nvPr>
        </p:nvSpPr>
        <p:spPr>
          <a:xfrm>
            <a:off x="701039" y="4415789"/>
            <a:ext cx="5608319" cy="4183379"/>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chemeClr val="dk1"/>
              </a:buClr>
              <a:buSzPts val="275"/>
              <a:buFont typeface="Trebuchet MS"/>
              <a:buNone/>
            </a:pPr>
            <a:endParaRPr sz="1100" b="0" i="0" u="none" strike="noStrike" cap="none">
              <a:solidFill>
                <a:schemeClr val="dk1"/>
              </a:solidFill>
              <a:latin typeface="Trebuchet MS"/>
              <a:ea typeface="Trebuchet MS"/>
              <a:cs typeface="Trebuchet MS"/>
              <a:sym typeface="Trebuchet MS"/>
            </a:endParaRPr>
          </a:p>
        </p:txBody>
      </p:sp>
      <p:sp>
        <p:nvSpPr>
          <p:cNvPr id="2051" name="Google Shape;2051;p80:notes"/>
          <p:cNvSpPr txBox="1">
            <a:spLocks noGrp="1"/>
          </p:cNvSpPr>
          <p:nvPr>
            <p:ph type="sldNum" idx="12"/>
          </p:nvPr>
        </p:nvSpPr>
        <p:spPr>
          <a:xfrm>
            <a:off x="3663169" y="8829967"/>
            <a:ext cx="3037839" cy="464819"/>
          </a:xfrm>
          <a:prstGeom prst="rect">
            <a:avLst/>
          </a:prstGeom>
          <a:noFill/>
          <a:ln>
            <a:noFill/>
          </a:ln>
        </p:spPr>
        <p:txBody>
          <a:bodyPr spcFirstLastPara="1" wrap="square" lIns="93175" tIns="46575" rIns="93175" bIns="46575" anchor="ctr" anchorCtr="0">
            <a:noAutofit/>
          </a:bodyPr>
          <a:lstStyle/>
          <a:p>
            <a:pPr marL="0" marR="0" lvl="0" indent="0" algn="r" rtl="0">
              <a:lnSpc>
                <a:spcPct val="100000"/>
              </a:lnSpc>
              <a:spcBef>
                <a:spcPts val="0"/>
              </a:spcBef>
              <a:spcAft>
                <a:spcPts val="0"/>
              </a:spcAft>
              <a:buClr>
                <a:srgbClr val="000000"/>
              </a:buClr>
              <a:buSzPts val="275"/>
              <a:buFont typeface="Trebuchet MS"/>
              <a:buNone/>
            </a:pPr>
            <a:fld id="{00000000-1234-1234-1234-123412341234}" type="slidenum">
              <a:rPr lang="en-US" sz="1100" b="0" i="0" u="none" strike="noStrike" cap="none">
                <a:solidFill>
                  <a:srgbClr val="000000"/>
                </a:solidFill>
                <a:latin typeface="Trebuchet MS"/>
                <a:ea typeface="Trebuchet MS"/>
                <a:cs typeface="Trebuchet MS"/>
                <a:sym typeface="Trebuchet MS"/>
              </a:rPr>
              <a:t>91</a:t>
            </a:fld>
            <a:endParaRPr sz="1100" b="0" i="0" u="none" strike="noStrike" cap="none">
              <a:solidFill>
                <a:srgbClr val="000000"/>
              </a:solidFill>
              <a:latin typeface="Trebuchet MS"/>
              <a:ea typeface="Trebuchet MS"/>
              <a:cs typeface="Trebuchet MS"/>
              <a:sym typeface="Trebuchet M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p8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8" name="Google Shape;2068;p8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69" name="Google Shape;2069;p81: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92</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94e2ab8ee1_14_0:notes"/>
          <p:cNvSpPr>
            <a:spLocks noGrp="1" noRot="1" noChangeAspect="1"/>
          </p:cNvSpPr>
          <p:nvPr>
            <p:ph type="sldImg" idx="2"/>
          </p:nvPr>
        </p:nvSpPr>
        <p:spPr>
          <a:xfrm>
            <a:off x="406400" y="696913"/>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7" name="Google Shape;2087;g94e2ab8ee1_14_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88" name="Google Shape;2088;g94e2ab8ee1_14_0: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93</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p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6" name="Google Shape;2096;p8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097" name="Google Shape;2097;p82: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SzPts val="2300"/>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p7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2" name="Google Shape;2102;p7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03" name="Google Shape;2103;p74: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7"/>
        <p:cNvGrpSpPr/>
        <p:nvPr/>
      </p:nvGrpSpPr>
      <p:grpSpPr>
        <a:xfrm>
          <a:off x="0" y="0"/>
          <a:ext cx="0" cy="0"/>
          <a:chOff x="0" y="0"/>
          <a:chExt cx="0" cy="0"/>
        </a:xfrm>
      </p:grpSpPr>
      <p:sp>
        <p:nvSpPr>
          <p:cNvPr id="2108" name="Google Shape;2108;p7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9" name="Google Shape;2109;p7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10" name="Google Shape;2110;p75:notes"/>
          <p:cNvSpPr txBox="1">
            <a:spLocks noGrp="1"/>
          </p:cNvSpPr>
          <p:nvPr>
            <p:ph type="sldNum" idx="12"/>
          </p:nvPr>
        </p:nvSpPr>
        <p:spPr>
          <a:xfrm>
            <a:off x="3663170" y="8829967"/>
            <a:ext cx="3037800" cy="464700"/>
          </a:xfrm>
          <a:prstGeom prst="rect">
            <a:avLst/>
          </a:prstGeom>
          <a:noFill/>
          <a:ln>
            <a:noFill/>
          </a:ln>
        </p:spPr>
        <p:txBody>
          <a:bodyPr spcFirstLastPara="1" wrap="square" lIns="93175" tIns="46575" rIns="93175" bIns="46575" anchor="ctr" anchorCtr="0">
            <a:noAutofit/>
          </a:bodyPr>
          <a:lstStyle/>
          <a:p>
            <a:pPr marL="0" lvl="0" indent="0" algn="r" rtl="0">
              <a:lnSpc>
                <a:spcPct val="100000"/>
              </a:lnSpc>
              <a:spcBef>
                <a:spcPts val="0"/>
              </a:spcBef>
              <a:spcAft>
                <a:spcPts val="0"/>
              </a:spcAft>
              <a:buClr>
                <a:srgbClr val="000000"/>
              </a:buClr>
              <a:buSzPts val="2300"/>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6"/>
        <p:cNvGrpSpPr/>
        <p:nvPr/>
      </p:nvGrpSpPr>
      <p:grpSpPr>
        <a:xfrm>
          <a:off x="0" y="0"/>
          <a:ext cx="0" cy="0"/>
          <a:chOff x="0" y="0"/>
          <a:chExt cx="0" cy="0"/>
        </a:xfrm>
      </p:grpSpPr>
      <p:sp>
        <p:nvSpPr>
          <p:cNvPr id="2117" name="Google Shape;2117;g93fb9330a4_12_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18" name="Google Shape;2118;g93fb9330a4_12_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p8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27" name="Google Shape;2127;p8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p7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330"/>
              </a:spcBef>
              <a:spcAft>
                <a:spcPts val="0"/>
              </a:spcAft>
              <a:buSzPts val="1400"/>
              <a:buNone/>
            </a:pPr>
            <a:endParaRPr/>
          </a:p>
        </p:txBody>
      </p:sp>
      <p:sp>
        <p:nvSpPr>
          <p:cNvPr id="2135" name="Google Shape;2135;p7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1" y="0"/>
            <a:ext cx="18287998" cy="10287000"/>
          </a:xfrm>
          <a:prstGeom prst="rect">
            <a:avLst/>
          </a:prstGeom>
          <a:noFill/>
          <a:ln>
            <a:noFill/>
          </a:ln>
        </p:spPr>
      </p:pic>
      <p:sp>
        <p:nvSpPr>
          <p:cNvPr id="18" name="Google Shape;18;p2"/>
          <p:cNvSpPr txBox="1">
            <a:spLocks noGrp="1"/>
          </p:cNvSpPr>
          <p:nvPr>
            <p:ph type="subTitle" idx="1"/>
          </p:nvPr>
        </p:nvSpPr>
        <p:spPr>
          <a:xfrm>
            <a:off x="1205562" y="8885844"/>
            <a:ext cx="15876876" cy="42473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2400"/>
              <a:buFont typeface="Trebuchet MS"/>
              <a:buNone/>
              <a:defRPr sz="2400" b="0">
                <a:solidFill>
                  <a:schemeClr val="lt2"/>
                </a:solidFill>
                <a:latin typeface="Trebuchet MS"/>
                <a:ea typeface="Trebuchet MS"/>
                <a:cs typeface="Trebuchet MS"/>
                <a:sym typeface="Trebuchet MS"/>
              </a:defRPr>
            </a:lvl1pPr>
            <a:lvl2pPr lvl="1" algn="l">
              <a:lnSpc>
                <a:spcPct val="90000"/>
              </a:lnSpc>
              <a:spcBef>
                <a:spcPts val="1500"/>
              </a:spcBef>
              <a:spcAft>
                <a:spcPts val="0"/>
              </a:spcAft>
              <a:buSzPts val="1800"/>
              <a:buNone/>
              <a:defRPr/>
            </a:lvl2pPr>
            <a:lvl3pPr lvl="2" algn="l">
              <a:lnSpc>
                <a:spcPct val="90000"/>
              </a:lnSpc>
              <a:spcBef>
                <a:spcPts val="1500"/>
              </a:spcBef>
              <a:spcAft>
                <a:spcPts val="0"/>
              </a:spcAft>
              <a:buSzPts val="1800"/>
              <a:buNone/>
              <a:defRPr/>
            </a:lvl3pPr>
            <a:lvl4pPr lvl="3" algn="l">
              <a:spcBef>
                <a:spcPts val="15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pic>
        <p:nvPicPr>
          <p:cNvPr id="19" name="Google Shape;19;p2"/>
          <p:cNvPicPr preferRelativeResize="0"/>
          <p:nvPr/>
        </p:nvPicPr>
        <p:blipFill rotWithShape="1">
          <a:blip r:embed="rId3">
            <a:alphaModFix/>
          </a:blip>
          <a:srcRect/>
          <a:stretch/>
        </p:blipFill>
        <p:spPr>
          <a:xfrm>
            <a:off x="6745357" y="1379214"/>
            <a:ext cx="4797287" cy="1077243"/>
          </a:xfrm>
          <a:prstGeom prst="rect">
            <a:avLst/>
          </a:prstGeom>
          <a:noFill/>
          <a:ln>
            <a:noFill/>
          </a:ln>
        </p:spPr>
      </p:pic>
      <p:sp>
        <p:nvSpPr>
          <p:cNvPr id="20" name="Google Shape;20;p2"/>
          <p:cNvSpPr txBox="1">
            <a:spLocks noGrp="1"/>
          </p:cNvSpPr>
          <p:nvPr>
            <p:ph type="title"/>
          </p:nvPr>
        </p:nvSpPr>
        <p:spPr>
          <a:xfrm>
            <a:off x="1934869" y="3049686"/>
            <a:ext cx="14418262" cy="1638092"/>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SzPts val="1400"/>
              <a:buNone/>
              <a:defRPr sz="6000" b="0"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5"/>
        <p:cNvGrpSpPr/>
        <p:nvPr/>
      </p:nvGrpSpPr>
      <p:grpSpPr>
        <a:xfrm>
          <a:off x="0" y="0"/>
          <a:ext cx="0" cy="0"/>
          <a:chOff x="0" y="0"/>
          <a:chExt cx="0" cy="0"/>
        </a:xfrm>
      </p:grpSpPr>
      <p:sp>
        <p:nvSpPr>
          <p:cNvPr id="56" name="Google Shape;56;p11"/>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57" name="Google Shape;57;p1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Embargo Layout">
  <p:cSld name="Embargo Layout">
    <p:spTree>
      <p:nvGrpSpPr>
        <p:cNvPr id="1" name="Shape 58"/>
        <p:cNvGrpSpPr/>
        <p:nvPr/>
      </p:nvGrpSpPr>
      <p:grpSpPr>
        <a:xfrm>
          <a:off x="0" y="0"/>
          <a:ext cx="0" cy="0"/>
          <a:chOff x="0" y="0"/>
          <a:chExt cx="0" cy="0"/>
        </a:xfrm>
      </p:grpSpPr>
      <p:sp>
        <p:nvSpPr>
          <p:cNvPr id="59" name="Google Shape;59;p12"/>
          <p:cNvSpPr/>
          <p:nvPr/>
        </p:nvSpPr>
        <p:spPr>
          <a:xfrm>
            <a:off x="0" y="0"/>
            <a:ext cx="18288001" cy="10287000"/>
          </a:xfrm>
          <a:prstGeom prst="rect">
            <a:avLst/>
          </a:prstGeom>
          <a:solidFill>
            <a:srgbClr val="9E121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60" name="Google Shape;60;p12"/>
          <p:cNvPicPr preferRelativeResize="0"/>
          <p:nvPr/>
        </p:nvPicPr>
        <p:blipFill rotWithShape="1">
          <a:blip r:embed="rId2">
            <a:alphaModFix/>
          </a:blip>
          <a:srcRect/>
          <a:stretch/>
        </p:blipFill>
        <p:spPr>
          <a:xfrm>
            <a:off x="7010215" y="1517130"/>
            <a:ext cx="4267570" cy="3800170"/>
          </a:xfrm>
          <a:prstGeom prst="rect">
            <a:avLst/>
          </a:prstGeom>
          <a:noFill/>
          <a:ln>
            <a:noFill/>
          </a:ln>
        </p:spPr>
      </p:pic>
      <p:sp>
        <p:nvSpPr>
          <p:cNvPr id="61" name="Google Shape;61;p12"/>
          <p:cNvSpPr txBox="1">
            <a:spLocks noGrp="1"/>
          </p:cNvSpPr>
          <p:nvPr>
            <p:ph type="title"/>
          </p:nvPr>
        </p:nvSpPr>
        <p:spPr>
          <a:xfrm>
            <a:off x="830580" y="6357339"/>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2"/>
          <p:cNvSpPr txBox="1">
            <a:spLocks noGrp="1"/>
          </p:cNvSpPr>
          <p:nvPr>
            <p:ph type="body" idx="1"/>
          </p:nvPr>
        </p:nvSpPr>
        <p:spPr>
          <a:xfrm>
            <a:off x="830580" y="7465011"/>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4000"/>
              <a:buFont typeface="Trebuchet MS"/>
              <a:buNone/>
              <a:defRPr sz="4000" b="0">
                <a:solidFill>
                  <a:schemeClr val="lt1"/>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3"/>
        <p:cNvGrpSpPr/>
        <p:nvPr/>
      </p:nvGrpSpPr>
      <p:grpSpPr>
        <a:xfrm>
          <a:off x="0" y="0"/>
          <a:ext cx="0" cy="0"/>
          <a:chOff x="0" y="0"/>
          <a:chExt cx="0" cy="0"/>
        </a:xfrm>
      </p:grpSpPr>
      <p:sp>
        <p:nvSpPr>
          <p:cNvPr id="64" name="Google Shape;64;p13"/>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MO Placeholder" type="titleOnly">
  <p:cSld name="TITLE_ONLY">
    <p:spTree>
      <p:nvGrpSpPr>
        <p:cNvPr id="1" name="Shape 65"/>
        <p:cNvGrpSpPr/>
        <p:nvPr/>
      </p:nvGrpSpPr>
      <p:grpSpPr>
        <a:xfrm>
          <a:off x="0" y="0"/>
          <a:ext cx="0" cy="0"/>
          <a:chOff x="0" y="0"/>
          <a:chExt cx="0" cy="0"/>
        </a:xfrm>
      </p:grpSpPr>
      <p:sp>
        <p:nvSpPr>
          <p:cNvPr id="66" name="Google Shape;66;p14"/>
          <p:cNvSpPr/>
          <p:nvPr/>
        </p:nvSpPr>
        <p:spPr>
          <a:xfrm>
            <a:off x="0" y="0"/>
            <a:ext cx="18288001" cy="10287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67" name="Google Shape;67;p14"/>
          <p:cNvSpPr txBox="1">
            <a:spLocks noGrp="1"/>
          </p:cNvSpPr>
          <p:nvPr>
            <p:ph type="title"/>
          </p:nvPr>
        </p:nvSpPr>
        <p:spPr>
          <a:xfrm>
            <a:off x="830580" y="8615789"/>
            <a:ext cx="16626841" cy="8925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a:stretch/>
        </p:blipFill>
        <p:spPr>
          <a:xfrm>
            <a:off x="1" y="0"/>
            <a:ext cx="18287998" cy="10287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623400" y="890050"/>
            <a:ext cx="17041200" cy="1145400"/>
          </a:xfrm>
          <a:prstGeom prst="rect">
            <a:avLst/>
          </a:prstGeom>
        </p:spPr>
        <p:txBody>
          <a:bodyPr spcFirstLastPara="1" wrap="square" lIns="91425" tIns="45700" rIns="91425" bIns="457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6"/>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Autofit/>
          </a:bodyPr>
          <a:lstStyle>
            <a:lvl1pPr marL="457200" lvl="0" indent="-228600" rtl="0">
              <a:spcBef>
                <a:spcPts val="1500"/>
              </a:spcBef>
              <a:spcAft>
                <a:spcPts val="0"/>
              </a:spcAft>
              <a:buSzPts val="2400"/>
              <a:buNone/>
              <a:defRPr/>
            </a:lvl1pPr>
            <a:lvl2pPr marL="914400" lvl="1" indent="-228600" rtl="0">
              <a:spcBef>
                <a:spcPts val="1500"/>
              </a:spcBef>
              <a:spcAft>
                <a:spcPts val="0"/>
              </a:spcAft>
              <a:buSzPts val="2000"/>
              <a:buNone/>
              <a:defRPr/>
            </a:lvl2pPr>
            <a:lvl3pPr marL="1371600" lvl="2" indent="-228600" rtl="0">
              <a:spcBef>
                <a:spcPts val="1500"/>
              </a:spcBef>
              <a:spcAft>
                <a:spcPts val="0"/>
              </a:spcAft>
              <a:buSzPts val="1800"/>
              <a:buNone/>
              <a:defRPr/>
            </a:lvl3pPr>
            <a:lvl4pPr marL="1828800" lvl="3" indent="-440245" rtl="0">
              <a:spcBef>
                <a:spcPts val="1500"/>
              </a:spcBef>
              <a:spcAft>
                <a:spcPts val="0"/>
              </a:spcAft>
              <a:buSzPts val="3333"/>
              <a:buChar char="–"/>
              <a:defRPr/>
            </a:lvl4pPr>
            <a:lvl5pPr marL="2286000" lvl="4" indent="-440245" rtl="0">
              <a:spcBef>
                <a:spcPts val="667"/>
              </a:spcBef>
              <a:spcAft>
                <a:spcPts val="0"/>
              </a:spcAft>
              <a:buSzPts val="3333"/>
              <a:buChar char="»"/>
              <a:defRPr/>
            </a:lvl5pPr>
            <a:lvl6pPr marL="2743200" lvl="5" indent="-440245" rtl="0">
              <a:spcBef>
                <a:spcPts val="667"/>
              </a:spcBef>
              <a:spcAft>
                <a:spcPts val="0"/>
              </a:spcAft>
              <a:buSzPts val="3333"/>
              <a:buChar char="»"/>
              <a:defRPr/>
            </a:lvl6pPr>
            <a:lvl7pPr marL="3200400" lvl="6" indent="-440245" rtl="0">
              <a:spcBef>
                <a:spcPts val="667"/>
              </a:spcBef>
              <a:spcAft>
                <a:spcPts val="0"/>
              </a:spcAft>
              <a:buSzPts val="3333"/>
              <a:buChar char="»"/>
              <a:defRPr/>
            </a:lvl7pPr>
            <a:lvl8pPr marL="3657600" lvl="7" indent="-440245" rtl="0">
              <a:spcBef>
                <a:spcPts val="667"/>
              </a:spcBef>
              <a:spcAft>
                <a:spcPts val="0"/>
              </a:spcAft>
              <a:buSzPts val="3333"/>
              <a:buChar char="»"/>
              <a:defRPr/>
            </a:lvl8pPr>
            <a:lvl9pPr marL="4114800" lvl="8" indent="-440245" rtl="0">
              <a:spcBef>
                <a:spcPts val="667"/>
              </a:spcBef>
              <a:spcAft>
                <a:spcPts val="0"/>
              </a:spcAft>
              <a:buSzPts val="3333"/>
              <a:buChar char="»"/>
              <a:defRPr/>
            </a:lvl9pPr>
          </a:lstStyle>
          <a:p>
            <a:endParaRPr/>
          </a:p>
        </p:txBody>
      </p:sp>
      <p:sp>
        <p:nvSpPr>
          <p:cNvPr id="73" name="Google Shape;73;p16"/>
          <p:cNvSpPr txBox="1">
            <a:spLocks noGrp="1"/>
          </p:cNvSpPr>
          <p:nvPr>
            <p:ph type="sldNum" idx="12"/>
          </p:nvPr>
        </p:nvSpPr>
        <p:spPr>
          <a:xfrm>
            <a:off x="16944916" y="9326434"/>
            <a:ext cx="1097700" cy="786900"/>
          </a:xfrm>
          <a:prstGeom prst="rect">
            <a:avLst/>
          </a:prstGeom>
          <a:noFill/>
          <a:ln>
            <a:noFill/>
          </a:ln>
        </p:spPr>
        <p:txBody>
          <a:bodyPr spcFirstLastPara="1" wrap="square" lIns="137150" tIns="137150" rIns="137150" bIns="137150" anchor="ctr" anchorCtr="0">
            <a:noAutofit/>
          </a:bodyPr>
          <a:lstStyle>
            <a:lvl1pPr lvl="0" rtl="0">
              <a:buNone/>
              <a:defRPr sz="2100"/>
            </a:lvl1pPr>
            <a:lvl2pPr lvl="1" rtl="0">
              <a:buNone/>
              <a:defRPr sz="2100"/>
            </a:lvl2pPr>
            <a:lvl3pPr lvl="2" rtl="0">
              <a:buNone/>
              <a:defRPr sz="2100"/>
            </a:lvl3pPr>
            <a:lvl4pPr lvl="3" rtl="0">
              <a:buNone/>
              <a:defRPr sz="2100"/>
            </a:lvl4pPr>
            <a:lvl5pPr lvl="4" rtl="0">
              <a:buNone/>
              <a:defRPr sz="2100"/>
            </a:lvl5pPr>
            <a:lvl6pPr lvl="5" rtl="0">
              <a:buNone/>
              <a:defRPr sz="2100"/>
            </a:lvl6pPr>
            <a:lvl7pPr lvl="6" rtl="0">
              <a:buNone/>
              <a:defRPr sz="2100"/>
            </a:lvl7pPr>
            <a:lvl8pPr lvl="7" rtl="0">
              <a:buNone/>
              <a:defRPr sz="2100"/>
            </a:lvl8pPr>
            <a:lvl9pPr lvl="8" rtl="0">
              <a:buNone/>
              <a:defRPr sz="21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_ICON_Title, Subtitle, and Content">
  <p:cSld name="1_BULLET_ICON_Title, Subtitle, and Conten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830580" y="1229044"/>
            <a:ext cx="16626842" cy="984885"/>
          </a:xfrm>
          <a:prstGeom prst="rect">
            <a:avLst/>
          </a:prstGeom>
          <a:noFill/>
          <a:ln>
            <a:noFill/>
          </a:ln>
        </p:spPr>
        <p:txBody>
          <a:bodyPr spcFirstLastPara="1" wrap="square" lIns="137150" tIns="68550" rIns="137150" bIns="68550" anchor="b" anchorCtr="0">
            <a:noAutofit/>
          </a:bodyPr>
          <a:lstStyle>
            <a:lvl1pPr lvl="0" algn="ctr">
              <a:lnSpc>
                <a:spcPct val="90000"/>
              </a:lnSpc>
              <a:spcBef>
                <a:spcPts val="0"/>
              </a:spcBef>
              <a:spcAft>
                <a:spcPts val="0"/>
              </a:spcAft>
              <a:buClr>
                <a:srgbClr val="4C4C4C"/>
              </a:buClr>
              <a:buSzPts val="2100"/>
              <a:buFont typeface="Trebuchet MS"/>
              <a:buNone/>
              <a:defRPr sz="4800">
                <a:solidFill>
                  <a:srgbClr val="4C4C4C"/>
                </a:solidFill>
              </a:defRPr>
            </a:lvl1pPr>
            <a:lvl2pPr lvl="1" algn="l">
              <a:spcBef>
                <a:spcPts val="0"/>
              </a:spcBef>
              <a:spcAft>
                <a:spcPts val="0"/>
              </a:spcAft>
              <a:buClr>
                <a:srgbClr val="73B900"/>
              </a:buClr>
              <a:buSzPts val="2100"/>
              <a:buFont typeface="Arial"/>
              <a:buNone/>
              <a:defRPr sz="2100"/>
            </a:lvl2pPr>
            <a:lvl3pPr lvl="2" algn="l">
              <a:spcBef>
                <a:spcPts val="0"/>
              </a:spcBef>
              <a:spcAft>
                <a:spcPts val="0"/>
              </a:spcAft>
              <a:buClr>
                <a:srgbClr val="73B900"/>
              </a:buClr>
              <a:buSzPts val="2100"/>
              <a:buFont typeface="Arial"/>
              <a:buNone/>
              <a:defRPr sz="2100"/>
            </a:lvl3pPr>
            <a:lvl4pPr lvl="3" algn="l">
              <a:spcBef>
                <a:spcPts val="0"/>
              </a:spcBef>
              <a:spcAft>
                <a:spcPts val="0"/>
              </a:spcAft>
              <a:buClr>
                <a:srgbClr val="73B900"/>
              </a:buClr>
              <a:buSzPts val="2100"/>
              <a:buFont typeface="Arial"/>
              <a:buNone/>
              <a:defRPr sz="2100"/>
            </a:lvl4pPr>
            <a:lvl5pPr lvl="4" algn="l">
              <a:spcBef>
                <a:spcPts val="0"/>
              </a:spcBef>
              <a:spcAft>
                <a:spcPts val="0"/>
              </a:spcAft>
              <a:buClr>
                <a:srgbClr val="73B900"/>
              </a:buClr>
              <a:buSzPts val="2100"/>
              <a:buFont typeface="Arial"/>
              <a:buNone/>
              <a:defRPr sz="2100"/>
            </a:lvl5pPr>
            <a:lvl6pPr lvl="5" algn="l">
              <a:spcBef>
                <a:spcPts val="0"/>
              </a:spcBef>
              <a:spcAft>
                <a:spcPts val="0"/>
              </a:spcAft>
              <a:buClr>
                <a:srgbClr val="73B900"/>
              </a:buClr>
              <a:buSzPts val="2100"/>
              <a:buFont typeface="Arial"/>
              <a:buNone/>
              <a:defRPr sz="2100"/>
            </a:lvl6pPr>
            <a:lvl7pPr lvl="6" algn="l">
              <a:spcBef>
                <a:spcPts val="0"/>
              </a:spcBef>
              <a:spcAft>
                <a:spcPts val="0"/>
              </a:spcAft>
              <a:buClr>
                <a:srgbClr val="73B900"/>
              </a:buClr>
              <a:buSzPts val="2100"/>
              <a:buFont typeface="Arial"/>
              <a:buNone/>
              <a:defRPr sz="2100"/>
            </a:lvl7pPr>
            <a:lvl8pPr lvl="7" algn="l">
              <a:spcBef>
                <a:spcPts val="0"/>
              </a:spcBef>
              <a:spcAft>
                <a:spcPts val="0"/>
              </a:spcAft>
              <a:buClr>
                <a:srgbClr val="73B900"/>
              </a:buClr>
              <a:buSzPts val="2100"/>
              <a:buFont typeface="Arial"/>
              <a:buNone/>
              <a:defRPr sz="2100"/>
            </a:lvl8pPr>
            <a:lvl9pPr lvl="8" algn="l">
              <a:spcBef>
                <a:spcPts val="0"/>
              </a:spcBef>
              <a:spcAft>
                <a:spcPts val="0"/>
              </a:spcAft>
              <a:buClr>
                <a:srgbClr val="73B900"/>
              </a:buClr>
              <a:buSzPts val="2100"/>
              <a:buFont typeface="Arial"/>
              <a:buNone/>
              <a:defRPr sz="2100"/>
            </a:lvl9pPr>
          </a:lstStyle>
          <a:p>
            <a:endParaRPr/>
          </a:p>
        </p:txBody>
      </p:sp>
      <p:sp>
        <p:nvSpPr>
          <p:cNvPr id="76" name="Google Shape;76;p17"/>
          <p:cNvSpPr txBox="1">
            <a:spLocks noGrp="1"/>
          </p:cNvSpPr>
          <p:nvPr>
            <p:ph type="body" idx="1"/>
          </p:nvPr>
        </p:nvSpPr>
        <p:spPr>
          <a:xfrm>
            <a:off x="9738551" y="6351649"/>
            <a:ext cx="7596900" cy="2516400"/>
          </a:xfrm>
          <a:prstGeom prst="rect">
            <a:avLst/>
          </a:prstGeom>
          <a:noFill/>
          <a:ln>
            <a:noFill/>
          </a:ln>
        </p:spPr>
        <p:txBody>
          <a:bodyPr spcFirstLastPara="1" wrap="square" lIns="137150" tIns="68550" rIns="137150" bIns="68550" anchor="t" anchorCtr="0">
            <a:noAutofit/>
          </a:bodyPr>
          <a:lstStyle>
            <a:lvl1pPr marL="457200" lvl="0" indent="-412750" algn="l">
              <a:lnSpc>
                <a:spcPct val="90000"/>
              </a:lnSpc>
              <a:spcBef>
                <a:spcPts val="1500"/>
              </a:spcBef>
              <a:spcAft>
                <a:spcPts val="0"/>
              </a:spcAft>
              <a:buClr>
                <a:schemeClr val="lt2"/>
              </a:buClr>
              <a:buSzPts val="2900"/>
              <a:buFont typeface="Noto Sans Symbols"/>
              <a:buChar char="▸"/>
              <a:defRPr sz="2400">
                <a:solidFill>
                  <a:srgbClr val="868686"/>
                </a:solidFill>
              </a:defRPr>
            </a:lvl1pPr>
            <a:lvl2pPr marL="914400" lvl="1" indent="-381000" algn="l">
              <a:lnSpc>
                <a:spcPct val="90000"/>
              </a:lnSpc>
              <a:spcBef>
                <a:spcPts val="3000"/>
              </a:spcBef>
              <a:spcAft>
                <a:spcPts val="0"/>
              </a:spcAft>
              <a:buClr>
                <a:schemeClr val="lt2"/>
              </a:buClr>
              <a:buSzPts val="2400"/>
              <a:buFont typeface="Noto Sans Symbols"/>
              <a:buChar char="▸"/>
              <a:defRPr sz="2000">
                <a:solidFill>
                  <a:srgbClr val="868686"/>
                </a:solidFill>
              </a:defRPr>
            </a:lvl2pPr>
            <a:lvl3pPr marL="1371600" lvl="2" indent="-368300" algn="l">
              <a:lnSpc>
                <a:spcPct val="90000"/>
              </a:lnSpc>
              <a:spcBef>
                <a:spcPts val="1500"/>
              </a:spcBef>
              <a:spcAft>
                <a:spcPts val="0"/>
              </a:spcAft>
              <a:buClr>
                <a:schemeClr val="lt2"/>
              </a:buClr>
              <a:buSzPts val="2200"/>
              <a:buFont typeface="Noto Sans Symbols"/>
              <a:buChar char="🞂"/>
              <a:defRPr sz="1800">
                <a:solidFill>
                  <a:srgbClr val="868686"/>
                </a:solidFill>
              </a:defRPr>
            </a:lvl3pPr>
            <a:lvl4pPr marL="1828800" lvl="3" indent="-514350" algn="l">
              <a:spcBef>
                <a:spcPts val="1500"/>
              </a:spcBef>
              <a:spcAft>
                <a:spcPts val="0"/>
              </a:spcAft>
              <a:buClr>
                <a:schemeClr val="dk1"/>
              </a:buClr>
              <a:buSzPts val="4500"/>
              <a:buFont typeface="Noto Sans Symbols"/>
              <a:buChar char="▪"/>
              <a:defRPr sz="3000">
                <a:solidFill>
                  <a:schemeClr val="lt1"/>
                </a:solidFill>
              </a:defRPr>
            </a:lvl4pPr>
            <a:lvl5pPr marL="2286000" lvl="4" indent="-546100" algn="l">
              <a:spcBef>
                <a:spcPts val="700"/>
              </a:spcBef>
              <a:spcAft>
                <a:spcPts val="0"/>
              </a:spcAft>
              <a:buClr>
                <a:schemeClr val="dk1"/>
              </a:buClr>
              <a:buSzPts val="5000"/>
              <a:buFont typeface="Noto Sans Symbols"/>
              <a:buChar char="▪"/>
              <a:defRPr sz="2100">
                <a:solidFill>
                  <a:schemeClr val="lt1"/>
                </a:solidFill>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
        <p:nvSpPr>
          <p:cNvPr id="77" name="Google Shape;77;p17"/>
          <p:cNvSpPr txBox="1">
            <a:spLocks noGrp="1"/>
          </p:cNvSpPr>
          <p:nvPr>
            <p:ph type="body" idx="2"/>
          </p:nvPr>
        </p:nvSpPr>
        <p:spPr>
          <a:xfrm>
            <a:off x="830580" y="2099221"/>
            <a:ext cx="16626842" cy="875772"/>
          </a:xfrm>
          <a:prstGeom prst="rect">
            <a:avLst/>
          </a:prstGeom>
          <a:noFill/>
          <a:ln>
            <a:noFill/>
          </a:ln>
        </p:spPr>
        <p:txBody>
          <a:bodyPr spcFirstLastPara="1" wrap="square" lIns="137150" tIns="68550" rIns="137150" bIns="68550" anchor="t" anchorCtr="0">
            <a:noAutofit/>
          </a:bodyPr>
          <a:lstStyle>
            <a:lvl1pPr marL="457200" lvl="0" indent="-228600" algn="ctr">
              <a:lnSpc>
                <a:spcPct val="90000"/>
              </a:lnSpc>
              <a:spcBef>
                <a:spcPts val="1500"/>
              </a:spcBef>
              <a:spcAft>
                <a:spcPts val="0"/>
              </a:spcAft>
              <a:buSzPts val="45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7000"/>
              <a:buFont typeface="Trebuchet MS"/>
              <a:buNone/>
              <a:defRPr sz="4700">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4pPr>
            <a:lvl5pPr marL="2286000" lvl="4" indent="-228600" algn="ctr">
              <a:spcBef>
                <a:spcPts val="900"/>
              </a:spcBef>
              <a:spcAft>
                <a:spcPts val="0"/>
              </a:spcAft>
              <a:buClr>
                <a:schemeClr val="lt2"/>
              </a:buClr>
              <a:buSzPts val="7000"/>
              <a:buFont typeface="Trebuchet MS"/>
              <a:buNone/>
              <a:defRPr sz="4700">
                <a:solidFill>
                  <a:schemeClr val="lt2"/>
                </a:solidFill>
                <a:latin typeface="Trebuchet MS"/>
                <a:ea typeface="Trebuchet MS"/>
                <a:cs typeface="Trebuchet MS"/>
                <a:sym typeface="Trebuchet MS"/>
              </a:defRPr>
            </a:lvl5pPr>
            <a:lvl6pPr marL="2743200" lvl="5" indent="-400050" algn="l">
              <a:spcBef>
                <a:spcPts val="400"/>
              </a:spcBef>
              <a:spcAft>
                <a:spcPts val="0"/>
              </a:spcAft>
              <a:buClr>
                <a:schemeClr val="dk2"/>
              </a:buClr>
              <a:buSzPts val="2700"/>
              <a:buFont typeface="Trebuchet MS"/>
              <a:buChar char="»"/>
              <a:defRPr sz="2100"/>
            </a:lvl6pPr>
            <a:lvl7pPr marL="3200400" lvl="6" indent="-400050" algn="l">
              <a:spcBef>
                <a:spcPts val="400"/>
              </a:spcBef>
              <a:spcAft>
                <a:spcPts val="0"/>
              </a:spcAft>
              <a:buClr>
                <a:schemeClr val="dk2"/>
              </a:buClr>
              <a:buSzPts val="2700"/>
              <a:buFont typeface="Trebuchet MS"/>
              <a:buChar char="»"/>
              <a:defRPr sz="2100"/>
            </a:lvl7pPr>
            <a:lvl8pPr marL="3657600" lvl="7" indent="-400050" algn="l">
              <a:spcBef>
                <a:spcPts val="400"/>
              </a:spcBef>
              <a:spcAft>
                <a:spcPts val="0"/>
              </a:spcAft>
              <a:buClr>
                <a:schemeClr val="dk2"/>
              </a:buClr>
              <a:buSzPts val="2700"/>
              <a:buFont typeface="Trebuchet MS"/>
              <a:buChar char="»"/>
              <a:defRPr sz="2100"/>
            </a:lvl8pPr>
            <a:lvl9pPr marL="4114800" lvl="8" indent="-400050" algn="l">
              <a:spcBef>
                <a:spcPts val="400"/>
              </a:spcBef>
              <a:spcAft>
                <a:spcPts val="0"/>
              </a:spcAft>
              <a:buClr>
                <a:schemeClr val="dk2"/>
              </a:buClr>
              <a:buSzPts val="2700"/>
              <a:buFont typeface="Trebuchet MS"/>
              <a:buChar char="»"/>
              <a:defRPr sz="2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61250" y="3505059"/>
            <a:ext cx="8419200" cy="6198300"/>
          </a:xfrm>
          <a:prstGeom prst="rect">
            <a:avLst/>
          </a:prstGeom>
          <a:noFill/>
          <a:ln>
            <a:noFill/>
          </a:ln>
        </p:spPr>
        <p:txBody>
          <a:bodyPr spcFirstLastPara="1" wrap="square" lIns="91425" tIns="45700" rIns="91425" bIns="45700" anchor="t" anchorCtr="0">
            <a:noAutofit/>
          </a:bodyPr>
          <a:lstStyle>
            <a:lvl1pPr marL="457200" lvl="0" indent="-381000">
              <a:spcBef>
                <a:spcPts val="1500"/>
              </a:spcBef>
              <a:spcAft>
                <a:spcPts val="0"/>
              </a:spcAft>
              <a:buClr>
                <a:srgbClr val="9900FF"/>
              </a:buClr>
              <a:buSzPts val="2400"/>
              <a:buFont typeface="Trebuchet MS"/>
              <a:buChar char="▸"/>
              <a:defRPr sz="2400">
                <a:solidFill>
                  <a:srgbClr val="868686"/>
                </a:solidFill>
              </a:defRPr>
            </a:lvl1pPr>
            <a:lvl2pPr marL="914400" lvl="1" indent="-355600" algn="l">
              <a:lnSpc>
                <a:spcPct val="90000"/>
              </a:lnSpc>
              <a:spcBef>
                <a:spcPts val="1500"/>
              </a:spcBef>
              <a:spcAft>
                <a:spcPts val="0"/>
              </a:spcAft>
              <a:buClr>
                <a:schemeClr val="dk1"/>
              </a:buClr>
              <a:buSzPts val="2000"/>
              <a:buFont typeface="Trebuchet MS"/>
              <a:buChar char="○"/>
              <a:defRPr sz="2000">
                <a:solidFill>
                  <a:srgbClr val="868686"/>
                </a:solidFill>
              </a:defRPr>
            </a:lvl2pPr>
            <a:lvl3pPr marL="1371600" lvl="2" indent="-342900" algn="l">
              <a:lnSpc>
                <a:spcPct val="90000"/>
              </a:lnSpc>
              <a:spcBef>
                <a:spcPts val="1500"/>
              </a:spcBef>
              <a:spcAft>
                <a:spcPts val="0"/>
              </a:spcAft>
              <a:buClr>
                <a:schemeClr val="dk1"/>
              </a:buClr>
              <a:buSzPts val="1800"/>
              <a:buFont typeface="Trebuchet M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9738550" y="6351650"/>
            <a:ext cx="7596900" cy="2516400"/>
          </a:xfrm>
          <a:prstGeom prst="rect">
            <a:avLst/>
          </a:prstGeom>
          <a:noFill/>
          <a:ln>
            <a:noFill/>
          </a:ln>
        </p:spPr>
        <p:txBody>
          <a:bodyPr spcFirstLastPara="1" wrap="square" lIns="91425" tIns="45700" rIns="91425" bIns="45700" anchor="t" anchorCtr="0">
            <a:noAutofit/>
          </a:bodyPr>
          <a:lstStyle>
            <a:lvl1pPr marL="457200" lvl="0" indent="-350520">
              <a:spcBef>
                <a:spcPts val="1500"/>
              </a:spcBef>
              <a:spcAft>
                <a:spcPts val="0"/>
              </a:spcAft>
              <a:buClr>
                <a:schemeClr val="lt2"/>
              </a:buClr>
              <a:buSzPts val="1920"/>
              <a:buFont typeface="Noto Sans Symbols"/>
              <a:buChar char="▸"/>
              <a:defRPr sz="2400">
                <a:solidFill>
                  <a:srgbClr val="868686"/>
                </a:solidFill>
              </a:defRPr>
            </a:lvl1pPr>
            <a:lvl2pPr marL="914400" lvl="1" indent="-330200">
              <a:spcBef>
                <a:spcPts val="3000"/>
              </a:spcBef>
              <a:spcAft>
                <a:spcPts val="0"/>
              </a:spcAft>
              <a:buClr>
                <a:schemeClr val="lt2"/>
              </a:buClr>
              <a:buSzPts val="1600"/>
              <a:buFont typeface="Noto Sans Symbols"/>
              <a:buChar char="▸"/>
              <a:defRPr sz="2000">
                <a:solidFill>
                  <a:srgbClr val="868686"/>
                </a:solidFill>
              </a:defRPr>
            </a:lvl2pPr>
            <a:lvl3pPr marL="1371600" lvl="2" indent="-320039" algn="l">
              <a:lnSpc>
                <a:spcPct val="90000"/>
              </a:lnSpc>
              <a:spcBef>
                <a:spcPts val="1500"/>
              </a:spcBef>
              <a:spcAft>
                <a:spcPts val="0"/>
              </a:spcAft>
              <a:buClr>
                <a:schemeClr val="lt2"/>
              </a:buClr>
              <a:buSzPts val="1440"/>
              <a:buFont typeface="Noto Sans Symbols"/>
              <a:buChar char="🞂"/>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28" name="Google Shape;28;p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 Segue">
  <p:cSld name="Transition / Segue">
    <p:spTree>
      <p:nvGrpSpPr>
        <p:cNvPr id="1" name="Shape 29"/>
        <p:cNvGrpSpPr/>
        <p:nvPr/>
      </p:nvGrpSpPr>
      <p:grpSpPr>
        <a:xfrm>
          <a:off x="0" y="0"/>
          <a:ext cx="0" cy="0"/>
          <a:chOff x="0" y="0"/>
          <a:chExt cx="0" cy="0"/>
        </a:xfrm>
      </p:grpSpPr>
      <p:sp>
        <p:nvSpPr>
          <p:cNvPr id="30" name="Google Shape;30;p5"/>
          <p:cNvSpPr/>
          <p:nvPr/>
        </p:nvSpPr>
        <p:spPr>
          <a:xfrm>
            <a:off x="0" y="0"/>
            <a:ext cx="18288001" cy="10287000"/>
          </a:xfrm>
          <a:prstGeom prst="rect">
            <a:avLst/>
          </a:prstGeom>
          <a:solidFill>
            <a:srgbClr val="74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31" name="Google Shape;31;p5"/>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5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1" y="0"/>
            <a:ext cx="18287998" cy="10287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1025033" y="8212267"/>
            <a:ext cx="5822385" cy="1307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FIDENTIAL">
  <p:cSld name="CONFIDENTIAL">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61250" y="3505059"/>
            <a:ext cx="16581120" cy="619820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8" name="Google Shape;38;p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39" name="Google Shape;39;p7"/>
          <p:cNvSpPr/>
          <p:nvPr/>
        </p:nvSpPr>
        <p:spPr>
          <a:xfrm>
            <a:off x="153472" y="9816562"/>
            <a:ext cx="4604777" cy="41357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1167"/>
              <a:buFont typeface="Arial"/>
              <a:buNone/>
            </a:pPr>
            <a:r>
              <a:rPr lang="en-US" sz="1167" b="0" i="0" u="none" strike="noStrike" cap="none">
                <a:solidFill>
                  <a:schemeClr val="lt1"/>
                </a:solidFill>
                <a:latin typeface="Trebuchet MS"/>
                <a:ea typeface="Trebuchet MS"/>
                <a:cs typeface="Trebuchet MS"/>
                <a:sym typeface="Trebuchet MS"/>
              </a:rPr>
              <a:t>NVIDIA CONFIDENTIAL. DO NOT DISTRIBUTE.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
          <p:cNvSpPr txBox="1">
            <a:spLocks noGrp="1"/>
          </p:cNvSpPr>
          <p:nvPr>
            <p:ph type="body" idx="1"/>
          </p:nvPr>
        </p:nvSpPr>
        <p:spPr>
          <a:xfrm>
            <a:off x="853440" y="3505059"/>
            <a:ext cx="16581120" cy="61562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Clr>
                <a:schemeClr val="dk1"/>
              </a:buClr>
              <a:buSzPts val="2400"/>
              <a:buFont typeface="Trebuchet MS"/>
              <a:buNone/>
              <a:defRPr sz="2400">
                <a:solidFill>
                  <a:srgbClr val="868686"/>
                </a:solidFill>
              </a:defRPr>
            </a:lvl1pPr>
            <a:lvl2pPr marL="914400" lvl="1" indent="-228600" algn="l">
              <a:lnSpc>
                <a:spcPct val="90000"/>
              </a:lnSpc>
              <a:spcBef>
                <a:spcPts val="1500"/>
              </a:spcBef>
              <a:spcAft>
                <a:spcPts val="0"/>
              </a:spcAft>
              <a:buClr>
                <a:schemeClr val="dk1"/>
              </a:buClr>
              <a:buSzPts val="2000"/>
              <a:buFont typeface="Trebuchet MS"/>
              <a:buNone/>
              <a:defRPr sz="2000">
                <a:solidFill>
                  <a:srgbClr val="868686"/>
                </a:solidFill>
              </a:defRPr>
            </a:lvl2pPr>
            <a:lvl3pPr marL="1371600" lvl="2" indent="-228600" algn="l">
              <a:lnSpc>
                <a:spcPct val="90000"/>
              </a:lnSpc>
              <a:spcBef>
                <a:spcPts val="1500"/>
              </a:spcBef>
              <a:spcAft>
                <a:spcPts val="0"/>
              </a:spcAft>
              <a:buClr>
                <a:schemeClr val="dk1"/>
              </a:buClr>
              <a:buSzPts val="1800"/>
              <a:buFont typeface="Trebuchet MS"/>
              <a:buNone/>
              <a:defRPr sz="1800">
                <a:solidFill>
                  <a:srgbClr val="868686"/>
                </a:solidFill>
              </a:defRPr>
            </a:lvl3pPr>
            <a:lvl4pPr marL="1828800" lvl="3" indent="-419100" algn="l">
              <a:spcBef>
                <a:spcPts val="1500"/>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3" name="Google Shape;43;p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4" name="Google Shape;44;p8"/>
          <p:cNvSpPr/>
          <p:nvPr/>
        </p:nvSpPr>
        <p:spPr>
          <a:xfrm>
            <a:off x="2" y="9716467"/>
            <a:ext cx="18288001" cy="570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Photograph">
  <p:cSld name="Content with Photograph">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865387" y="2997651"/>
            <a:ext cx="7007337" cy="10310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4800">
                <a:solidFill>
                  <a:srgbClr val="4C4C4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body" idx="1"/>
          </p:nvPr>
        </p:nvSpPr>
        <p:spPr>
          <a:xfrm>
            <a:off x="865386" y="5119299"/>
            <a:ext cx="6988068" cy="419514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33"/>
              </a:spcBef>
              <a:spcAft>
                <a:spcPts val="0"/>
              </a:spcAft>
              <a:buClr>
                <a:schemeClr val="dk1"/>
              </a:buClr>
              <a:buSzPts val="2000"/>
              <a:buFont typeface="Trebuchet MS"/>
              <a:buNone/>
              <a:defRPr sz="2000">
                <a:solidFill>
                  <a:schemeClr val="dk2"/>
                </a:solidFill>
              </a:defRPr>
            </a:lvl1pPr>
            <a:lvl2pPr marL="914400" lvl="1" indent="-228600" algn="l">
              <a:lnSpc>
                <a:spcPct val="90000"/>
              </a:lnSpc>
              <a:spcBef>
                <a:spcPts val="833"/>
              </a:spcBef>
              <a:spcAft>
                <a:spcPts val="0"/>
              </a:spcAft>
              <a:buClr>
                <a:schemeClr val="dk1"/>
              </a:buClr>
              <a:buSzPts val="1800"/>
              <a:buFont typeface="Trebuchet MS"/>
              <a:buNone/>
              <a:defRPr sz="1800">
                <a:solidFill>
                  <a:schemeClr val="dk2"/>
                </a:solidFill>
              </a:defRPr>
            </a:lvl2pPr>
            <a:lvl3pPr marL="1371600" lvl="2" indent="-228600" algn="l">
              <a:lnSpc>
                <a:spcPct val="90000"/>
              </a:lnSpc>
              <a:spcBef>
                <a:spcPts val="833"/>
              </a:spcBef>
              <a:spcAft>
                <a:spcPts val="0"/>
              </a:spcAft>
              <a:buClr>
                <a:schemeClr val="dk1"/>
              </a:buClr>
              <a:buSzPts val="1600"/>
              <a:buFont typeface="Trebuchet MS"/>
              <a:buNone/>
              <a:defRPr sz="1600">
                <a:solidFill>
                  <a:schemeClr val="dk2"/>
                </a:solidFill>
              </a:defRPr>
            </a:lvl3pPr>
            <a:lvl4pPr marL="1828800" lvl="3" indent="-419100" algn="l">
              <a:spcBef>
                <a:spcPts val="833"/>
              </a:spcBef>
              <a:spcAft>
                <a:spcPts val="0"/>
              </a:spcAft>
              <a:buClr>
                <a:schemeClr val="dk1"/>
              </a:buClr>
              <a:buSzPts val="3000"/>
              <a:buFont typeface="Noto Sans Symbols"/>
              <a:buChar char="▪"/>
              <a:defRPr sz="3000">
                <a:solidFill>
                  <a:schemeClr val="lt1"/>
                </a:solidFill>
              </a:defRPr>
            </a:lvl4pPr>
            <a:lvl5pPr marL="2286000" lvl="4" indent="-440245" algn="l">
              <a:spcBef>
                <a:spcPts val="667"/>
              </a:spcBef>
              <a:spcAft>
                <a:spcPts val="0"/>
              </a:spcAft>
              <a:buClr>
                <a:schemeClr val="dk1"/>
              </a:buClr>
              <a:buSzPts val="3333"/>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9"/>
          <p:cNvSpPr txBox="1">
            <a:spLocks noGrp="1"/>
          </p:cNvSpPr>
          <p:nvPr>
            <p:ph type="body" idx="2"/>
          </p:nvPr>
        </p:nvSpPr>
        <p:spPr>
          <a:xfrm>
            <a:off x="865387" y="3913996"/>
            <a:ext cx="7007337" cy="87577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500"/>
              </a:spcBef>
              <a:spcAft>
                <a:spcPts val="0"/>
              </a:spcAft>
              <a:buSzPts val="3000"/>
              <a:buFont typeface="Trebuchet MS"/>
              <a:buNone/>
              <a:defRPr sz="3000" b="0">
                <a:solidFill>
                  <a:schemeClr val="lt2"/>
                </a:solidFill>
                <a:latin typeface="Trebuchet MS"/>
                <a:ea typeface="Trebuchet MS"/>
                <a:cs typeface="Trebuchet MS"/>
                <a:sym typeface="Trebuchet MS"/>
              </a:defRPr>
            </a:lvl1pPr>
            <a:lvl2pPr marL="914400" lvl="1"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2pPr>
            <a:lvl3pPr marL="1371600" lvl="2" indent="-228600" algn="ctr">
              <a:lnSpc>
                <a:spcPct val="90000"/>
              </a:lnSpc>
              <a:spcBef>
                <a:spcPts val="1500"/>
              </a:spcBef>
              <a:spcAft>
                <a:spcPts val="0"/>
              </a:spcAft>
              <a:buSzPts val="4667"/>
              <a:buFont typeface="Trebuchet MS"/>
              <a:buNone/>
              <a:defRPr sz="4667">
                <a:solidFill>
                  <a:schemeClr val="lt2"/>
                </a:solidFill>
                <a:latin typeface="Trebuchet MS"/>
                <a:ea typeface="Trebuchet MS"/>
                <a:cs typeface="Trebuchet MS"/>
                <a:sym typeface="Trebuchet MS"/>
              </a:defRPr>
            </a:lvl3pPr>
            <a:lvl4pPr marL="1828800" lvl="3" indent="-228600" algn="ctr">
              <a:spcBef>
                <a:spcPts val="1500"/>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4pPr>
            <a:lvl5pPr marL="2286000" lvl="4" indent="-228600" algn="ctr">
              <a:spcBef>
                <a:spcPts val="933"/>
              </a:spcBef>
              <a:spcAft>
                <a:spcPts val="0"/>
              </a:spcAft>
              <a:buClr>
                <a:schemeClr val="lt2"/>
              </a:buClr>
              <a:buSzPts val="4667"/>
              <a:buFont typeface="Trebuchet MS"/>
              <a:buNone/>
              <a:defRPr sz="4667">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9"/>
          <p:cNvSpPr/>
          <p:nvPr/>
        </p:nvSpPr>
        <p:spPr>
          <a:xfrm>
            <a:off x="0" y="9499859"/>
            <a:ext cx="18288001" cy="7871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0"/>
        <p:cNvGrpSpPr/>
        <p:nvPr/>
      </p:nvGrpSpPr>
      <p:grpSpPr>
        <a:xfrm>
          <a:off x="0" y="0"/>
          <a:ext cx="0" cy="0"/>
          <a:chOff x="0" y="0"/>
          <a:chExt cx="0" cy="0"/>
        </a:xfrm>
      </p:grpSpPr>
      <p:sp>
        <p:nvSpPr>
          <p:cNvPr id="51" name="Google Shape;51;p10"/>
          <p:cNvSpPr/>
          <p:nvPr/>
        </p:nvSpPr>
        <p:spPr>
          <a:xfrm>
            <a:off x="10586" y="9336913"/>
            <a:ext cx="18287998" cy="9500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pic>
        <p:nvPicPr>
          <p:cNvPr id="52" name="Google Shape;52;p10"/>
          <p:cNvPicPr preferRelativeResize="0"/>
          <p:nvPr/>
        </p:nvPicPr>
        <p:blipFill rotWithShape="1">
          <a:blip r:embed="rId2">
            <a:alphaModFix/>
          </a:blip>
          <a:srcRect/>
          <a:stretch/>
        </p:blipFill>
        <p:spPr>
          <a:xfrm>
            <a:off x="1" y="0"/>
            <a:ext cx="18287998" cy="10287000"/>
          </a:xfrm>
          <a:prstGeom prst="rect">
            <a:avLst/>
          </a:prstGeom>
          <a:noFill/>
          <a:ln>
            <a:noFill/>
          </a:ln>
        </p:spPr>
      </p:pic>
      <p:cxnSp>
        <p:nvCxnSpPr>
          <p:cNvPr id="53" name="Google Shape;53;p10"/>
          <p:cNvCxnSpPr/>
          <p:nvPr/>
        </p:nvCxnSpPr>
        <p:spPr>
          <a:xfrm>
            <a:off x="5973262" y="-2"/>
            <a:ext cx="0" cy="10287000"/>
          </a:xfrm>
          <a:prstGeom prst="straightConnector1">
            <a:avLst/>
          </a:prstGeom>
          <a:noFill/>
          <a:ln w="9525" cap="flat" cmpd="sng">
            <a:solidFill>
              <a:srgbClr val="595959"/>
            </a:solidFill>
            <a:prstDash val="solid"/>
            <a:round/>
            <a:headEnd type="none" w="sm" len="sm"/>
            <a:tailEnd type="none" w="sm" len="sm"/>
          </a:ln>
        </p:spPr>
      </p:cxnSp>
      <p:sp>
        <p:nvSpPr>
          <p:cNvPr id="54" name="Google Shape;54;p10"/>
          <p:cNvSpPr txBox="1">
            <a:spLocks noGrp="1"/>
          </p:cNvSpPr>
          <p:nvPr>
            <p:ph type="title"/>
          </p:nvPr>
        </p:nvSpPr>
        <p:spPr>
          <a:xfrm>
            <a:off x="736469" y="3969678"/>
            <a:ext cx="4500323" cy="234764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pic>
        <p:nvPicPr>
          <p:cNvPr id="12" name="Google Shape;12;p1"/>
          <p:cNvPicPr preferRelativeResize="0"/>
          <p:nvPr/>
        </p:nvPicPr>
        <p:blipFill rotWithShape="1">
          <a:blip r:embed="rId18">
            <a:alphaModFix/>
          </a:blip>
          <a:srcRect/>
          <a:stretch/>
        </p:blipFill>
        <p:spPr>
          <a:xfrm>
            <a:off x="0" y="0"/>
            <a:ext cx="18300493" cy="10287000"/>
          </a:xfrm>
          <a:prstGeom prst="rect">
            <a:avLst/>
          </a:prstGeom>
          <a:noFill/>
          <a:ln>
            <a:noFill/>
          </a:ln>
        </p:spPr>
      </p:pic>
      <p:sp>
        <p:nvSpPr>
          <p:cNvPr id="13" name="Google Shape;13;p1"/>
          <p:cNvSpPr txBox="1">
            <a:spLocks noGrp="1"/>
          </p:cNvSpPr>
          <p:nvPr>
            <p:ph type="title"/>
          </p:nvPr>
        </p:nvSpPr>
        <p:spPr>
          <a:xfrm>
            <a:off x="832906" y="1216221"/>
            <a:ext cx="16622191" cy="984885"/>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4800" b="0" i="0" u="none" strike="noStrike" cap="none">
                <a:solidFill>
                  <a:srgbClr val="4C4C4C"/>
                </a:solidFill>
                <a:latin typeface="Trebuchet MS"/>
                <a:ea typeface="Trebuchet MS"/>
                <a:cs typeface="Trebuchet MS"/>
                <a:sym typeface="Trebuchet MS"/>
              </a:defRPr>
            </a:lvl1pPr>
            <a:lvl2pPr marR="0" lvl="1" algn="l" rtl="0">
              <a:spcBef>
                <a:spcPts val="0"/>
              </a:spcBef>
              <a:spcAft>
                <a:spcPts val="0"/>
              </a:spcAft>
              <a:buSzPts val="1400"/>
              <a:buNone/>
              <a:defRPr sz="5333"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5333"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5333"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5333"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5333"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5333"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5333"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5333" b="1" i="0" u="none" strike="noStrike" cap="none">
                <a:solidFill>
                  <a:srgbClr val="73B900"/>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862337" y="3337280"/>
            <a:ext cx="16581552" cy="62237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500"/>
              </a:spcBef>
              <a:spcAft>
                <a:spcPts val="0"/>
              </a:spcAft>
              <a:buClr>
                <a:schemeClr val="dk1"/>
              </a:buClr>
              <a:buSzPts val="2400"/>
              <a:buFont typeface="Trebuchet MS"/>
              <a:buNone/>
              <a:defRPr sz="2400" b="0" i="0" u="none" strike="noStrike" cap="none">
                <a:solidFill>
                  <a:srgbClr val="868686"/>
                </a:solidFill>
                <a:latin typeface="Trebuchet MS"/>
                <a:ea typeface="Trebuchet MS"/>
                <a:cs typeface="Trebuchet MS"/>
                <a:sym typeface="Trebuchet MS"/>
              </a:defRPr>
            </a:lvl1pPr>
            <a:lvl2pPr marL="914400" marR="0" lvl="1" indent="-228600" algn="l" rtl="0">
              <a:lnSpc>
                <a:spcPct val="90000"/>
              </a:lnSpc>
              <a:spcBef>
                <a:spcPts val="1500"/>
              </a:spcBef>
              <a:spcAft>
                <a:spcPts val="0"/>
              </a:spcAft>
              <a:buClr>
                <a:schemeClr val="dk1"/>
              </a:buClr>
              <a:buSzPts val="2000"/>
              <a:buFont typeface="Trebuchet MS"/>
              <a:buNone/>
              <a:defRPr sz="2000" b="0" i="0" u="none" strike="noStrike" cap="none">
                <a:solidFill>
                  <a:srgbClr val="868686"/>
                </a:solidFill>
                <a:latin typeface="Trebuchet MS"/>
                <a:ea typeface="Trebuchet MS"/>
                <a:cs typeface="Trebuchet MS"/>
                <a:sym typeface="Trebuchet MS"/>
              </a:defRPr>
            </a:lvl2pPr>
            <a:lvl3pPr marL="1371600" marR="0" lvl="2" indent="-228600" algn="l" rtl="0">
              <a:lnSpc>
                <a:spcPct val="90000"/>
              </a:lnSpc>
              <a:spcBef>
                <a:spcPts val="1500"/>
              </a:spcBef>
              <a:spcAft>
                <a:spcPts val="0"/>
              </a:spcAft>
              <a:buClr>
                <a:schemeClr val="dk1"/>
              </a:buClr>
              <a:buSzPts val="1800"/>
              <a:buFont typeface="Trebuchet MS"/>
              <a:buNone/>
              <a:defRPr sz="1800" b="0" i="0" u="none" strike="noStrike" cap="none">
                <a:solidFill>
                  <a:srgbClr val="868686"/>
                </a:solidFill>
                <a:latin typeface="Trebuchet MS"/>
                <a:ea typeface="Trebuchet MS"/>
                <a:cs typeface="Trebuchet MS"/>
                <a:sym typeface="Trebuchet MS"/>
              </a:defRPr>
            </a:lvl3pPr>
            <a:lvl4pPr marL="1828800" marR="0" lvl="3" indent="-440245" algn="l" rtl="0">
              <a:spcBef>
                <a:spcPts val="1500"/>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4pPr>
            <a:lvl5pPr marL="2286000" marR="0" lvl="4"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5pPr>
            <a:lvl6pPr marL="2743200" marR="0" lvl="5"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6pPr>
            <a:lvl7pPr marL="3200400" marR="0" lvl="6"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7pPr>
            <a:lvl8pPr marL="3657600" marR="0" lvl="7"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8pPr>
            <a:lvl9pPr marL="4114800" marR="0" lvl="8" indent="-440245" algn="l" rtl="0">
              <a:spcBef>
                <a:spcPts val="667"/>
              </a:spcBef>
              <a:spcAft>
                <a:spcPts val="0"/>
              </a:spcAft>
              <a:buClr>
                <a:schemeClr val="dk2"/>
              </a:buClr>
              <a:buSzPts val="3333"/>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15" name="Google Shape;15;p1"/>
          <p:cNvSpPr txBox="1"/>
          <p:nvPr/>
        </p:nvSpPr>
        <p:spPr>
          <a:xfrm>
            <a:off x="16914523" y="9934596"/>
            <a:ext cx="535045" cy="23083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fld id="{00000000-1234-1234-1234-123412341234}" type="slidenum">
              <a:rPr lang="en-US" sz="1167" b="0" i="0" u="none" strike="noStrike" cap="none">
                <a:solidFill>
                  <a:schemeClr val="lt1"/>
                </a:solidFill>
                <a:latin typeface="Trebuchet MS"/>
                <a:ea typeface="Trebuchet MS"/>
                <a:cs typeface="Trebuchet MS"/>
                <a:sym typeface="Trebuchet MS"/>
              </a:rPr>
              <a:t>‹#›</a:t>
            </a:fld>
            <a:r>
              <a:rPr lang="en-US" sz="1500" b="0" i="0" u="none" strike="noStrike" cap="none">
                <a:solidFill>
                  <a:schemeClr val="lt1"/>
                </a:solidFill>
                <a:latin typeface="Century Gothic"/>
                <a:ea typeface="Century Gothic"/>
                <a:cs typeface="Century Gothic"/>
                <a:sym typeface="Century Gothic"/>
              </a:rPr>
              <a:t> </a:t>
            </a:r>
            <a:endParaRPr sz="15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hyperlink" Target="https://github.com/rapidsai"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02.xml.rels><?xml version="1.0" encoding="UTF-8" standalone="yes"?>
<Relationships xmlns="http://schemas.openxmlformats.org/package/2006/relationships"><Relationship Id="rId8" Type="http://schemas.openxmlformats.org/officeDocument/2006/relationships/hyperlink" Target="https://anaconda.org/rapidsai/" TargetMode="External"/><Relationship Id="rId3" Type="http://schemas.openxmlformats.org/officeDocument/2006/relationships/image" Target="../media/image168.png"/><Relationship Id="rId7" Type="http://schemas.openxmlformats.org/officeDocument/2006/relationships/hyperlink" Target="https://github.com/rapidsai"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10" Type="http://schemas.openxmlformats.org/officeDocument/2006/relationships/hyperlink" Target="https://hub.docker.com/r/rapidsai/rapidsai/" TargetMode="External"/><Relationship Id="rId4" Type="http://schemas.openxmlformats.org/officeDocument/2006/relationships/image" Target="../media/image169.png"/><Relationship Id="rId9" Type="http://schemas.openxmlformats.org/officeDocument/2006/relationships/hyperlink" Target="https://ngc.nvidia.com/registry/nvidia-rapidsai-rapidsai" TargetMode="External"/></Relationships>
</file>

<file path=ppt/slides/_rels/slide103.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3" Type="http://schemas.openxmlformats.org/officeDocument/2006/relationships/image" Target="../media/image172.png"/><Relationship Id="rId7" Type="http://schemas.openxmlformats.org/officeDocument/2006/relationships/image" Target="../media/image176.png"/><Relationship Id="rId12" Type="http://schemas.openxmlformats.org/officeDocument/2006/relationships/image" Target="../media/image181.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83.png"/></Relationships>
</file>

<file path=ppt/slides/_rels/slide104.xml.rels><?xml version="1.0" encoding="UTF-8" standalone="yes"?>
<Relationships xmlns="http://schemas.openxmlformats.org/package/2006/relationships"><Relationship Id="rId8" Type="http://schemas.openxmlformats.org/officeDocument/2006/relationships/hyperlink" Target="http://gpuopenanalytics.com/" TargetMode="External"/><Relationship Id="rId3" Type="http://schemas.openxmlformats.org/officeDocument/2006/relationships/image" Target="../media/image132.png"/><Relationship Id="rId7" Type="http://schemas.openxmlformats.org/officeDocument/2006/relationships/hyperlink" Target="https://arrow.apache.org/"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hyperlink" Target="https://dask.org/" TargetMode="External"/><Relationship Id="rId4" Type="http://schemas.openxmlformats.org/officeDocument/2006/relationships/image" Target="../media/image184.png"/><Relationship Id="rId9" Type="http://schemas.openxmlformats.org/officeDocument/2006/relationships/hyperlink" Target="https://rapids.ai/"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mailto:joshuap@nvidia.com" TargetMode="External"/><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18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6.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7.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crail.incubator.apache.org/blog/2018/08/sql-p1.html"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hyperlink" Target="https://blog.dask.org/2019/06/27/single-gpu-cupy-benchmark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github.com/dmlc/xgboost/blob/master/demo/gpu_acceleration/shap.ipynb"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rapidsai/cusignal/tree/branch-0.13/notebooks"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notesSlide" Target="../notesSlides/notesSlide74.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hyperlink" Target="https://docs.rapids.ai/api/cuxfilter/stable/layouts/Layouts.html"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medium.com/rapids-ai/data-to-dashboard-80681f946180" TargetMode="External"/><Relationship Id="rId5" Type="http://schemas.openxmlformats.org/officeDocument/2006/relationships/hyperlink" Target="https://rapids.ai/start.html" TargetMode="External"/><Relationship Id="rId4" Type="http://schemas.openxmlformats.org/officeDocument/2006/relationships/hyperlink" Target="https://github.com/rapidsai/cuxfilter"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hyperlink" Target="https://medium.com/rapids-ai/plotly-census-viz-dashboard-powered-by-rapids-1503b3506652" TargetMode="External"/><Relationship Id="rId5" Type="http://schemas.openxmlformats.org/officeDocument/2006/relationships/hyperlink" Target="https://github.com/rapidsai/plotly-dash-rapids-census-demo" TargetMode="External"/><Relationship Id="rId4" Type="http://schemas.openxmlformats.org/officeDocument/2006/relationships/hyperlink" Target="https://plotly.com/dash/"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hyperlink" Target="https://datashader.org/index.html"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26" Type="http://schemas.openxmlformats.org/officeDocument/2006/relationships/image" Target="../media/image133.png"/><Relationship Id="rId3" Type="http://schemas.openxmlformats.org/officeDocument/2006/relationships/image" Target="../media/image111.png"/><Relationship Id="rId21" Type="http://schemas.openxmlformats.org/officeDocument/2006/relationships/image" Target="../media/image129.png"/><Relationship Id="rId34" Type="http://schemas.openxmlformats.org/officeDocument/2006/relationships/image" Target="../media/image141.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5" Type="http://schemas.openxmlformats.org/officeDocument/2006/relationships/image" Target="../media/image23.png"/><Relationship Id="rId33" Type="http://schemas.openxmlformats.org/officeDocument/2006/relationships/image" Target="../media/image140.png"/><Relationship Id="rId2" Type="http://schemas.openxmlformats.org/officeDocument/2006/relationships/notesSlide" Target="../notesSlides/notesSlide85.xml"/><Relationship Id="rId16" Type="http://schemas.openxmlformats.org/officeDocument/2006/relationships/image" Target="../media/image124.png"/><Relationship Id="rId20" Type="http://schemas.openxmlformats.org/officeDocument/2006/relationships/image" Target="../media/image128.png"/><Relationship Id="rId29"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24" Type="http://schemas.openxmlformats.org/officeDocument/2006/relationships/image" Target="../media/image132.png"/><Relationship Id="rId32" Type="http://schemas.openxmlformats.org/officeDocument/2006/relationships/image" Target="../media/image139.png"/><Relationship Id="rId5" Type="http://schemas.openxmlformats.org/officeDocument/2006/relationships/image" Target="../media/image113.pn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5.png"/><Relationship Id="rId36" Type="http://schemas.openxmlformats.org/officeDocument/2006/relationships/image" Target="../media/image143.png"/><Relationship Id="rId10" Type="http://schemas.openxmlformats.org/officeDocument/2006/relationships/image" Target="../media/image118.png"/><Relationship Id="rId19" Type="http://schemas.openxmlformats.org/officeDocument/2006/relationships/image" Target="../media/image127.png"/><Relationship Id="rId31" Type="http://schemas.openxmlformats.org/officeDocument/2006/relationships/image" Target="../media/image13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45.gi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hyperlink" Target="https://hub.docker.com/r/rapidsai/rapidsai" TargetMode="External"/><Relationship Id="rId3" Type="http://schemas.openxmlformats.org/officeDocument/2006/relationships/image" Target="../media/image149.png"/><Relationship Id="rId7" Type="http://schemas.openxmlformats.org/officeDocument/2006/relationships/hyperlink" Target="https://groups.google.com/forum/#!forum/rapidsai"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10" Type="http://schemas.openxmlformats.org/officeDocument/2006/relationships/hyperlink" Target="https://stackoverflow.com/tags/rapids" TargetMode="External"/><Relationship Id="rId4" Type="http://schemas.openxmlformats.org/officeDocument/2006/relationships/image" Target="../media/image150.png"/><Relationship Id="rId9" Type="http://schemas.openxmlformats.org/officeDocument/2006/relationships/hyperlink" Target="https://join.slack.com/t/rapids-goai/shared_invite/zt-goyqj8pe-MHHggTGmZwiss2qv3KO33g" TargetMode="External"/></Relationships>
</file>

<file path=ppt/slides/_rels/slide92.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docs.rapids.ai/notices"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hyperlink" Target="https://github.com/rapidsai" TargetMode="External"/><Relationship Id="rId13" Type="http://schemas.openxmlformats.org/officeDocument/2006/relationships/hyperlink" Target="https://twitter.com/rapidsai" TargetMode="External"/><Relationship Id="rId3" Type="http://schemas.openxmlformats.org/officeDocument/2006/relationships/hyperlink" Target="https://rapids.ai/start.html" TargetMode="External"/><Relationship Id="rId7" Type="http://schemas.openxmlformats.org/officeDocument/2006/relationships/hyperlink" Target="https://medium.com/rapids-ai" TargetMode="External"/><Relationship Id="rId12" Type="http://schemas.openxmlformats.org/officeDocument/2006/relationships/hyperlink" Target="https://github.com/rapidsai/rapidsai-staging/issues/RAPIDSai@googlegroups.com" TargetMode="External"/><Relationship Id="rId2" Type="http://schemas.openxmlformats.org/officeDocument/2006/relationships/notesSlide" Target="../notesSlides/notesSlide95.xml"/><Relationship Id="rId1" Type="http://schemas.openxmlformats.org/officeDocument/2006/relationships/slideLayout" Target="../slideLayouts/slideLayout3.xml"/><Relationship Id="rId6" Type="http://schemas.openxmlformats.org/officeDocument/2006/relationships/hyperlink" Target="https://www.youtube.com/channel/UCsoi4wfweA3I5FsPgyQnnqw?view_as=subscriber" TargetMode="External"/><Relationship Id="rId11" Type="http://schemas.openxmlformats.org/officeDocument/2006/relationships/hyperlink" Target="https://join.slack.com/t/rapids-goai/shared_invite/enQtMjE0Njg5NDQ1MDQxLTViZWFiYTY5MDA4NWY3OWViODg0YWM1MGQ1NzgzNTQwOWI1YjE3NGFlOTVhYjQzYWQ4YjI4NzljYzhiOGZmMGM" TargetMode="External"/><Relationship Id="rId5" Type="http://schemas.openxmlformats.org/officeDocument/2006/relationships/hyperlink" Target="https://app.blazingsql.com/" TargetMode="External"/><Relationship Id="rId10" Type="http://schemas.openxmlformats.org/officeDocument/2006/relationships/hyperlink" Target="https://github.com/rapidsai/notebooks-extended#intermediate-notebooks" TargetMode="External"/><Relationship Id="rId4" Type="http://schemas.openxmlformats.org/officeDocument/2006/relationships/hyperlink" Target="https://rapids.ai/cloud" TargetMode="External"/><Relationship Id="rId9" Type="http://schemas.openxmlformats.org/officeDocument/2006/relationships/hyperlink" Target="https://github.com/rapidsai/notebooks-extended#getting-started-notebooks" TargetMode="External"/><Relationship Id="rId14" Type="http://schemas.openxmlformats.org/officeDocument/2006/relationships/hyperlink" Target="https://stackoverflow.com/tags/rapids"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rapids.ai/start.html"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97.xml.rels><?xml version="1.0" encoding="UTF-8" standalone="yes"?>
<Relationships xmlns="http://schemas.openxmlformats.org/package/2006/relationships"><Relationship Id="rId3" Type="http://schemas.openxmlformats.org/officeDocument/2006/relationships/hyperlink" Target="https://docs.rapids.ai/"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docs.rapids.ai/"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hyperlink" Target="https://medium.com/rapids-ai" TargetMode="External"/><Relationship Id="rId4" Type="http://schemas.openxmlformats.org/officeDocument/2006/relationships/hyperlink" Target="https://github.com/rapids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subTitle" idx="1"/>
          </p:nvPr>
        </p:nvSpPr>
        <p:spPr>
          <a:xfrm>
            <a:off x="1205562" y="8885844"/>
            <a:ext cx="15876876" cy="424732"/>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SzPts val="2000"/>
              <a:buFont typeface="Trebuchet MS"/>
              <a:buNone/>
            </a:pPr>
            <a:r>
              <a:rPr lang="en-US"/>
              <a:t>Joshua Patterson – Senior Director, RAPIDS Engineering</a:t>
            </a:r>
            <a:endParaRPr/>
          </a:p>
          <a:p>
            <a:pPr marL="0" lvl="0" indent="0" algn="r" rtl="0">
              <a:lnSpc>
                <a:spcPct val="90000"/>
              </a:lnSpc>
              <a:spcBef>
                <a:spcPts val="0"/>
              </a:spcBef>
              <a:spcAft>
                <a:spcPts val="0"/>
              </a:spcAft>
              <a:buSzPts val="2000"/>
              <a:buFont typeface="Trebuchet MS"/>
              <a:buNone/>
            </a:pPr>
            <a:endParaRPr/>
          </a:p>
        </p:txBody>
      </p:sp>
      <p:sp>
        <p:nvSpPr>
          <p:cNvPr id="84" name="Google Shape;84;p18"/>
          <p:cNvSpPr txBox="1">
            <a:spLocks noGrp="1"/>
          </p:cNvSpPr>
          <p:nvPr>
            <p:ph type="title"/>
          </p:nvPr>
        </p:nvSpPr>
        <p:spPr>
          <a:xfrm>
            <a:off x="1934869" y="3049686"/>
            <a:ext cx="14418262" cy="1638092"/>
          </a:xfrm>
          <a:prstGeom prst="rect">
            <a:avLst/>
          </a:prstGeom>
          <a:noFill/>
          <a:ln>
            <a:noFill/>
          </a:ln>
        </p:spPr>
        <p:txBody>
          <a:bodyPr spcFirstLastPara="1" wrap="square" lIns="152375" tIns="76150" rIns="152375" bIns="76150" anchor="t" anchorCtr="0">
            <a:noAutofit/>
          </a:bodyPr>
          <a:lstStyle/>
          <a:p>
            <a:pPr marL="0" lvl="0" indent="0" algn="ctr" rtl="0">
              <a:lnSpc>
                <a:spcPct val="90000"/>
              </a:lnSpc>
              <a:spcBef>
                <a:spcPts val="0"/>
              </a:spcBef>
              <a:spcAft>
                <a:spcPts val="0"/>
              </a:spcAft>
              <a:buNone/>
            </a:pPr>
            <a:r>
              <a:rPr lang="en-US"/>
              <a:t>The Platform Inside and Out</a:t>
            </a:r>
            <a:endParaRPr/>
          </a:p>
          <a:p>
            <a:pPr marL="0" lvl="0" indent="0" algn="ctr" rtl="0">
              <a:lnSpc>
                <a:spcPct val="90000"/>
              </a:lnSpc>
              <a:spcBef>
                <a:spcPts val="0"/>
              </a:spcBef>
              <a:spcAft>
                <a:spcPts val="0"/>
              </a:spcAft>
              <a:buNone/>
            </a:pPr>
            <a:r>
              <a:rPr lang="en-US"/>
              <a:t>Release 0.16</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28"/>
          <p:cNvSpPr txBox="1">
            <a:spLocks noGrp="1"/>
          </p:cNvSpPr>
          <p:nvPr>
            <p:ph type="title"/>
          </p:nvPr>
        </p:nvSpPr>
        <p:spPr>
          <a:xfrm>
            <a:off x="3106785" y="3998553"/>
            <a:ext cx="12074400" cy="2289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0.16 Release Summary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pic>
        <p:nvPicPr>
          <p:cNvPr id="2150" name="Google Shape;2150;p1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570868" y="2997496"/>
            <a:ext cx="11165549" cy="5885247"/>
          </a:xfrm>
          <a:prstGeom prst="rect">
            <a:avLst/>
          </a:prstGeom>
          <a:noFill/>
          <a:ln w="9525" cap="flat" cmpd="sng">
            <a:solidFill>
              <a:srgbClr val="B3B3B3"/>
            </a:solidFill>
            <a:prstDash val="solid"/>
            <a:round/>
            <a:headEnd type="none" w="sm" len="sm"/>
            <a:tailEnd type="none" w="sm" len="sm"/>
          </a:ln>
        </p:spPr>
      </p:pic>
      <p:sp>
        <p:nvSpPr>
          <p:cNvPr id="2151" name="Google Shape;2151;p11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Github</a:t>
            </a:r>
            <a:endParaRPr/>
          </a:p>
        </p:txBody>
      </p:sp>
      <p:sp>
        <p:nvSpPr>
          <p:cNvPr id="2152" name="Google Shape;2152;p118"/>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 </a:t>
            </a:r>
            <a:endParaRPr sz="1600" b="0" i="0" u="none" strike="noStrike" cap="none">
              <a:solidFill>
                <a:schemeClr val="accent4"/>
              </a:solidFill>
              <a:latin typeface="Trebuchet MS"/>
              <a:ea typeface="Trebuchet MS"/>
              <a:cs typeface="Trebuchet MS"/>
              <a:sym typeface="Trebuchet M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56"/>
        <p:cNvGrpSpPr/>
        <p:nvPr/>
      </p:nvGrpSpPr>
      <p:grpSpPr>
        <a:xfrm>
          <a:off x="0" y="0"/>
          <a:ext cx="0" cy="0"/>
          <a:chOff x="0" y="0"/>
          <a:chExt cx="0" cy="0"/>
        </a:xfrm>
      </p:grpSpPr>
      <p:grpSp>
        <p:nvGrpSpPr>
          <p:cNvPr id="2157" name="Google Shape;2157;p119"/>
          <p:cNvGrpSpPr/>
          <p:nvPr/>
        </p:nvGrpSpPr>
        <p:grpSpPr>
          <a:xfrm>
            <a:off x="9638598" y="3470837"/>
            <a:ext cx="6826342" cy="3615625"/>
            <a:chOff x="9638598" y="4156637"/>
            <a:chExt cx="6826342" cy="3615625"/>
          </a:xfrm>
        </p:grpSpPr>
        <p:pic>
          <p:nvPicPr>
            <p:cNvPr id="2158" name="Google Shape;2158;p1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638598" y="4156637"/>
              <a:ext cx="6826342" cy="3615625"/>
            </a:xfrm>
            <a:prstGeom prst="rect">
              <a:avLst/>
            </a:prstGeom>
            <a:noFill/>
            <a:ln>
              <a:noFill/>
            </a:ln>
          </p:spPr>
        </p:pic>
        <p:sp>
          <p:nvSpPr>
            <p:cNvPr id="2159" name="Google Shape;2159;p119"/>
            <p:cNvSpPr/>
            <p:nvPr/>
          </p:nvSpPr>
          <p:spPr>
            <a:xfrm>
              <a:off x="11557393"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0" name="Google Shape;2160;p119"/>
            <p:cNvSpPr/>
            <p:nvPr/>
          </p:nvSpPr>
          <p:spPr>
            <a:xfrm>
              <a:off x="13408605"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1" name="Google Shape;2161;p119"/>
            <p:cNvSpPr/>
            <p:nvPr/>
          </p:nvSpPr>
          <p:spPr>
            <a:xfrm>
              <a:off x="15264298" y="5882024"/>
              <a:ext cx="65348" cy="12180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pic>
        <p:nvPicPr>
          <p:cNvPr id="2162" name="Google Shape;2162;p1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80633" y="2857499"/>
            <a:ext cx="6954842" cy="4711616"/>
          </a:xfrm>
          <a:prstGeom prst="rect">
            <a:avLst/>
          </a:prstGeom>
          <a:noFill/>
          <a:ln>
            <a:noFill/>
          </a:ln>
        </p:spPr>
      </p:pic>
      <p:sp>
        <p:nvSpPr>
          <p:cNvPr id="2163" name="Google Shape;2163;p119"/>
          <p:cNvSpPr/>
          <p:nvPr/>
        </p:nvSpPr>
        <p:spPr>
          <a:xfrm>
            <a:off x="9672918" y="5191741"/>
            <a:ext cx="19176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64" name="Google Shape;2164;p119"/>
          <p:cNvSpPr/>
          <p:nvPr/>
        </p:nvSpPr>
        <p:spPr>
          <a:xfrm>
            <a:off x="1823060" y="3907222"/>
            <a:ext cx="6470700" cy="9336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65" name="Google Shape;2165;p11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Community Notebooks</a:t>
            </a:r>
            <a:endParaRPr/>
          </a:p>
        </p:txBody>
      </p:sp>
      <p:sp>
        <p:nvSpPr>
          <p:cNvPr id="2166" name="Google Shape;2166;p119"/>
          <p:cNvSpPr txBox="1">
            <a:spLocks noGrp="1"/>
          </p:cNvSpPr>
          <p:nvPr>
            <p:ph type="body" idx="1"/>
          </p:nvPr>
        </p:nvSpPr>
        <p:spPr>
          <a:xfrm>
            <a:off x="830580" y="8135227"/>
            <a:ext cx="16581000" cy="774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400"/>
              <a:buFont typeface="Trebuchet MS"/>
              <a:buNone/>
            </a:pPr>
            <a:r>
              <a:rPr lang="en-US"/>
              <a:t>Community supported notebooks have tutorials, examples, and various E2E demos.  </a:t>
            </a:r>
            <a:br>
              <a:rPr lang="en-US"/>
            </a:br>
            <a:r>
              <a:rPr lang="en-US"/>
              <a:t>RAPIDS Youtube channel has explanations, code walkthroughs and use cases.</a:t>
            </a:r>
            <a:endParaRPr/>
          </a:p>
        </p:txBody>
      </p:sp>
      <p:sp>
        <p:nvSpPr>
          <p:cNvPr id="2167" name="Google Shape;2167;p119"/>
          <p:cNvSpPr/>
          <p:nvPr/>
        </p:nvSpPr>
        <p:spPr>
          <a:xfrm>
            <a:off x="1470992"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8" name="Google Shape;2168;p119"/>
          <p:cNvSpPr/>
          <p:nvPr/>
        </p:nvSpPr>
        <p:spPr>
          <a:xfrm>
            <a:off x="9425941" y="26749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69" name="Google Shape;2169;p119"/>
          <p:cNvSpPr/>
          <p:nvPr/>
        </p:nvSpPr>
        <p:spPr>
          <a:xfrm>
            <a:off x="13443284" y="5191740"/>
            <a:ext cx="1852800" cy="1630500"/>
          </a:xfrm>
          <a:prstGeom prst="roundRect">
            <a:avLst>
              <a:gd name="adj" fmla="val 9191"/>
            </a:avLst>
          </a:prstGeom>
          <a:noFill/>
          <a:ln w="25400" cap="flat" cmpd="sng">
            <a:solidFill>
              <a:schemeClr val="accent1"/>
            </a:solidFill>
            <a:prstDash val="dash"/>
            <a:round/>
            <a:headEnd type="none" w="sm" len="sm"/>
            <a:tailEnd type="none" w="sm" len="sm"/>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888" b="0" i="0" u="none" strike="noStrike" cap="none">
              <a:solidFill>
                <a:srgbClr val="000000"/>
              </a:solidFill>
              <a:latin typeface="Arial"/>
              <a:ea typeface="Arial"/>
              <a:cs typeface="Arial"/>
              <a:sym typeface="Arial"/>
            </a:endParaRPr>
          </a:p>
        </p:txBody>
      </p:sp>
      <p:sp>
        <p:nvSpPr>
          <p:cNvPr id="2170" name="Google Shape;2170;p119"/>
          <p:cNvSpPr txBox="1"/>
          <p:nvPr/>
        </p:nvSpPr>
        <p:spPr>
          <a:xfrm>
            <a:off x="6268050" y="9043825"/>
            <a:ext cx="57519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666666"/>
                </a:solidFill>
                <a:latin typeface="Trebuchet MS"/>
                <a:ea typeface="Trebuchet MS"/>
                <a:cs typeface="Trebuchet MS"/>
                <a:sym typeface="Trebuchet MS"/>
              </a:rPr>
              <a:t>https://github.com/rapidsai-community/notebooks-contrib</a:t>
            </a:r>
            <a:endParaRPr sz="1600">
              <a:solidFill>
                <a:srgbClr val="66666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pic>
        <p:nvPicPr>
          <p:cNvPr id="2176" name="Google Shape;2176;p120"/>
          <p:cNvPicPr preferRelativeResize="0"/>
          <p:nvPr/>
        </p:nvPicPr>
        <p:blipFill rotWithShape="1">
          <a:blip r:embed="rId3">
            <a:alphaModFix/>
          </a:blip>
          <a:srcRect/>
          <a:stretch/>
        </p:blipFill>
        <p:spPr>
          <a:xfrm>
            <a:off x="10851793" y="3761337"/>
            <a:ext cx="1718678" cy="1718678"/>
          </a:xfrm>
          <a:prstGeom prst="rect">
            <a:avLst/>
          </a:prstGeom>
          <a:noFill/>
          <a:ln>
            <a:noFill/>
          </a:ln>
        </p:spPr>
      </p:pic>
      <p:pic>
        <p:nvPicPr>
          <p:cNvPr id="2177" name="Google Shape;2177;p120"/>
          <p:cNvPicPr preferRelativeResize="0"/>
          <p:nvPr/>
        </p:nvPicPr>
        <p:blipFill rotWithShape="1">
          <a:blip r:embed="rId4">
            <a:alphaModFix/>
          </a:blip>
          <a:srcRect/>
          <a:stretch/>
        </p:blipFill>
        <p:spPr>
          <a:xfrm>
            <a:off x="14496766" y="3406076"/>
            <a:ext cx="2404522" cy="2404522"/>
          </a:xfrm>
          <a:prstGeom prst="rect">
            <a:avLst/>
          </a:prstGeom>
          <a:noFill/>
          <a:ln>
            <a:noFill/>
          </a:ln>
        </p:spPr>
      </p:pic>
      <p:pic>
        <p:nvPicPr>
          <p:cNvPr id="2178" name="Google Shape;2178;p120"/>
          <p:cNvPicPr preferRelativeResize="0"/>
          <p:nvPr/>
        </p:nvPicPr>
        <p:blipFill rotWithShape="1">
          <a:blip r:embed="rId5">
            <a:alphaModFix/>
          </a:blip>
          <a:srcRect/>
          <a:stretch/>
        </p:blipFill>
        <p:spPr>
          <a:xfrm>
            <a:off x="6419650" y="3822639"/>
            <a:ext cx="1804256" cy="1804256"/>
          </a:xfrm>
          <a:prstGeom prst="rect">
            <a:avLst/>
          </a:prstGeom>
          <a:noFill/>
          <a:ln>
            <a:noFill/>
          </a:ln>
        </p:spPr>
      </p:pic>
      <p:pic>
        <p:nvPicPr>
          <p:cNvPr id="2179" name="Google Shape;2179;p120"/>
          <p:cNvPicPr preferRelativeResize="0"/>
          <p:nvPr/>
        </p:nvPicPr>
        <p:blipFill rotWithShape="1">
          <a:blip r:embed="rId6">
            <a:alphaModFix/>
          </a:blip>
          <a:srcRect/>
          <a:stretch/>
        </p:blipFill>
        <p:spPr>
          <a:xfrm>
            <a:off x="1924774" y="3821191"/>
            <a:ext cx="1830528" cy="1805598"/>
          </a:xfrm>
          <a:prstGeom prst="rect">
            <a:avLst/>
          </a:prstGeom>
          <a:noFill/>
          <a:ln>
            <a:noFill/>
          </a:ln>
        </p:spPr>
      </p:pic>
      <p:sp>
        <p:nvSpPr>
          <p:cNvPr id="2180" name="Google Shape;2180;p120"/>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GITHUB</a:t>
            </a:r>
            <a:endParaRPr/>
          </a:p>
        </p:txBody>
      </p:sp>
      <p:sp>
        <p:nvSpPr>
          <p:cNvPr id="2181" name="Google Shape;2181;p120"/>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a:t>
            </a:r>
            <a:endParaRPr/>
          </a:p>
        </p:txBody>
      </p:sp>
      <p:sp>
        <p:nvSpPr>
          <p:cNvPr id="2182" name="Google Shape;2182;p120"/>
          <p:cNvSpPr/>
          <p:nvPr/>
        </p:nvSpPr>
        <p:spPr>
          <a:xfrm>
            <a:off x="570289"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https://github.com/rapidsai</a:t>
            </a:r>
            <a:endParaRPr sz="1800" b="0" i="0" strike="noStrike" cap="none">
              <a:solidFill>
                <a:schemeClr val="accent4"/>
              </a:solidFill>
              <a:latin typeface="Trebuchet MS"/>
              <a:ea typeface="Trebuchet MS"/>
              <a:cs typeface="Trebuchet MS"/>
              <a:sym typeface="Trebuchet MS"/>
            </a:endParaRPr>
          </a:p>
        </p:txBody>
      </p:sp>
      <p:sp>
        <p:nvSpPr>
          <p:cNvPr id="2183" name="Google Shape;2183;p120"/>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ANACONDA</a:t>
            </a:r>
            <a:endParaRPr/>
          </a:p>
        </p:txBody>
      </p:sp>
      <p:sp>
        <p:nvSpPr>
          <p:cNvPr id="2184" name="Google Shape;2184;p120"/>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NGC</a:t>
            </a:r>
            <a:endParaRPr/>
          </a:p>
        </p:txBody>
      </p:sp>
      <p:sp>
        <p:nvSpPr>
          <p:cNvPr id="2185" name="Google Shape;2185;p120"/>
          <p:cNvSpPr/>
          <p:nvPr/>
        </p:nvSpPr>
        <p:spPr>
          <a:xfrm>
            <a:off x="5117012"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https://anaconda.org/rapidsai/</a:t>
            </a:r>
            <a:endParaRPr sz="1800" b="0" i="0" strike="noStrike" cap="none">
              <a:solidFill>
                <a:schemeClr val="accent4"/>
              </a:solidFill>
              <a:latin typeface="Trebuchet MS"/>
              <a:ea typeface="Trebuchet MS"/>
              <a:cs typeface="Trebuchet MS"/>
              <a:sym typeface="Trebuchet MS"/>
            </a:endParaRPr>
          </a:p>
        </p:txBody>
      </p:sp>
      <p:sp>
        <p:nvSpPr>
          <p:cNvPr id="2186" name="Google Shape;2186;p120"/>
          <p:cNvSpPr/>
          <p:nvPr/>
        </p:nvSpPr>
        <p:spPr>
          <a:xfrm>
            <a:off x="9773264" y="7438404"/>
            <a:ext cx="38177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https://ngc.nvidia.com/registry/nvidia-rapidsai-rapidsai</a:t>
            </a:r>
            <a:endParaRPr sz="1800" b="0" i="0" strike="noStrike" cap="none">
              <a:solidFill>
                <a:schemeClr val="accent4"/>
              </a:solidFill>
              <a:latin typeface="Trebuchet MS"/>
              <a:ea typeface="Trebuchet MS"/>
              <a:cs typeface="Trebuchet MS"/>
              <a:sym typeface="Trebuchet MS"/>
            </a:endParaRPr>
          </a:p>
        </p:txBody>
      </p:sp>
      <p:sp>
        <p:nvSpPr>
          <p:cNvPr id="2187" name="Google Shape;2187;p120"/>
          <p:cNvSpPr/>
          <p:nvPr/>
        </p:nvSpPr>
        <p:spPr>
          <a:xfrm>
            <a:off x="14094059" y="7438404"/>
            <a:ext cx="3190406"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https://hub.docker.com/r/rapidsai/rapidsai/</a:t>
            </a:r>
            <a:endParaRPr sz="1800" b="0" i="0" strike="noStrike" cap="none">
              <a:solidFill>
                <a:schemeClr val="accent4"/>
              </a:solidFill>
              <a:latin typeface="Trebuchet MS"/>
              <a:ea typeface="Trebuchet MS"/>
              <a:cs typeface="Trebuchet MS"/>
              <a:sym typeface="Trebuchet MS"/>
            </a:endParaRPr>
          </a:p>
        </p:txBody>
      </p:sp>
      <p:sp>
        <p:nvSpPr>
          <p:cNvPr id="2188" name="Google Shape;2188;p1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2189" name="Google Shape;2189;p12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How Do I Get the Software?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pic>
        <p:nvPicPr>
          <p:cNvPr id="2194" name="Google Shape;2194;p1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297269" y="4134727"/>
            <a:ext cx="3319658" cy="847196"/>
          </a:xfrm>
          <a:prstGeom prst="rect">
            <a:avLst/>
          </a:prstGeom>
          <a:noFill/>
          <a:ln>
            <a:noFill/>
          </a:ln>
        </p:spPr>
      </p:pic>
      <p:pic>
        <p:nvPicPr>
          <p:cNvPr id="2195" name="Google Shape;2195;p1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956430" y="4315938"/>
            <a:ext cx="1677396" cy="484774"/>
          </a:xfrm>
          <a:prstGeom prst="rect">
            <a:avLst/>
          </a:prstGeom>
          <a:noFill/>
          <a:ln>
            <a:noFill/>
          </a:ln>
        </p:spPr>
      </p:pic>
      <p:pic>
        <p:nvPicPr>
          <p:cNvPr id="2196" name="Google Shape;2196;p1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3673058" y="6012922"/>
            <a:ext cx="1266335" cy="1266344"/>
          </a:xfrm>
          <a:prstGeom prst="rect">
            <a:avLst/>
          </a:prstGeom>
          <a:noFill/>
          <a:ln>
            <a:noFill/>
          </a:ln>
        </p:spPr>
      </p:pic>
      <p:sp>
        <p:nvSpPr>
          <p:cNvPr id="2197" name="Google Shape;2197;p121"/>
          <p:cNvSpPr txBox="1"/>
          <p:nvPr/>
        </p:nvSpPr>
        <p:spPr>
          <a:xfrm>
            <a:off x="3396978" y="8356012"/>
            <a:ext cx="11494043" cy="1795500"/>
          </a:xfrm>
          <a:prstGeom prst="rect">
            <a:avLst/>
          </a:prstGeom>
          <a:no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Integration with major cloud providers | Both containers and cloud specific machine instances  Support for Enterprise and HPC Orchestration Layers</a:t>
            </a:r>
            <a:endParaRPr sz="2000" b="0" i="0" u="none" strike="noStrike" cap="none">
              <a:solidFill>
                <a:schemeClr val="accent4"/>
              </a:solidFill>
              <a:latin typeface="Trebuchet MS"/>
              <a:ea typeface="Trebuchet MS"/>
              <a:cs typeface="Trebuchet MS"/>
              <a:sym typeface="Trebuchet MS"/>
            </a:endParaRPr>
          </a:p>
          <a:p>
            <a:pPr marL="1238275" marR="0" lvl="1" indent="-306923" algn="l" rtl="0">
              <a:lnSpc>
                <a:spcPct val="10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grpSp>
        <p:nvGrpSpPr>
          <p:cNvPr id="2198" name="Google Shape;2198;p121"/>
          <p:cNvGrpSpPr/>
          <p:nvPr/>
        </p:nvGrpSpPr>
        <p:grpSpPr>
          <a:xfrm>
            <a:off x="3990928" y="6293440"/>
            <a:ext cx="2516522" cy="705307"/>
            <a:chOff x="1333174" y="3019940"/>
            <a:chExt cx="2847389" cy="798039"/>
          </a:xfrm>
        </p:grpSpPr>
        <p:pic>
          <p:nvPicPr>
            <p:cNvPr id="2199" name="Google Shape;2199;p12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333174" y="3019940"/>
              <a:ext cx="798011" cy="798039"/>
            </a:xfrm>
            <a:prstGeom prst="rect">
              <a:avLst/>
            </a:prstGeom>
            <a:noFill/>
            <a:ln>
              <a:noFill/>
            </a:ln>
          </p:spPr>
        </p:pic>
        <p:sp>
          <p:nvSpPr>
            <p:cNvPr id="2200" name="Google Shape;2200;p121"/>
            <p:cNvSpPr txBox="1"/>
            <p:nvPr/>
          </p:nvSpPr>
          <p:spPr>
            <a:xfrm>
              <a:off x="2179263" y="3114173"/>
              <a:ext cx="2001300" cy="54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1" i="0" u="none" strike="noStrike" cap="none">
                  <a:solidFill>
                    <a:srgbClr val="4486F7"/>
                  </a:solidFill>
                  <a:latin typeface="Trebuchet MS"/>
                  <a:ea typeface="Trebuchet MS"/>
                  <a:cs typeface="Trebuchet MS"/>
                  <a:sym typeface="Trebuchet MS"/>
                </a:rPr>
                <a:t>Cloud </a:t>
              </a:r>
              <a:br>
                <a:rPr lang="en-US" sz="2000" b="1" i="0" u="none" strike="noStrike" cap="none">
                  <a:solidFill>
                    <a:srgbClr val="4486F7"/>
                  </a:solidFill>
                  <a:latin typeface="Trebuchet MS"/>
                  <a:ea typeface="Trebuchet MS"/>
                  <a:cs typeface="Trebuchet MS"/>
                  <a:sym typeface="Trebuchet MS"/>
                </a:rPr>
              </a:br>
              <a:r>
                <a:rPr lang="en-US" sz="2000" b="1" i="0" u="none" strike="noStrike" cap="none">
                  <a:solidFill>
                    <a:srgbClr val="4486F7"/>
                  </a:solidFill>
                  <a:latin typeface="Trebuchet MS"/>
                  <a:ea typeface="Trebuchet MS"/>
                  <a:cs typeface="Trebuchet MS"/>
                  <a:sym typeface="Trebuchet MS"/>
                </a:rPr>
                <a:t>Dataproc</a:t>
              </a:r>
              <a:endParaRPr sz="2000" b="1" i="0" u="none" strike="noStrike" cap="none">
                <a:solidFill>
                  <a:srgbClr val="4486F7"/>
                </a:solidFill>
                <a:latin typeface="Trebuchet MS"/>
                <a:ea typeface="Trebuchet MS"/>
                <a:cs typeface="Trebuchet MS"/>
                <a:sym typeface="Trebuchet MS"/>
              </a:endParaRPr>
            </a:p>
          </p:txBody>
        </p:sp>
      </p:grpSp>
      <p:grpSp>
        <p:nvGrpSpPr>
          <p:cNvPr id="2201" name="Google Shape;2201;p121"/>
          <p:cNvGrpSpPr/>
          <p:nvPr/>
        </p:nvGrpSpPr>
        <p:grpSpPr>
          <a:xfrm>
            <a:off x="8290638" y="4199157"/>
            <a:ext cx="2806925" cy="718337"/>
            <a:chOff x="8095006" y="3166254"/>
            <a:chExt cx="2644052" cy="676655"/>
          </a:xfrm>
        </p:grpSpPr>
        <p:pic>
          <p:nvPicPr>
            <p:cNvPr id="2202" name="Google Shape;2202;p12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095006" y="3166254"/>
              <a:ext cx="676652" cy="676655"/>
            </a:xfrm>
            <a:prstGeom prst="rect">
              <a:avLst/>
            </a:prstGeom>
            <a:noFill/>
            <a:ln>
              <a:noFill/>
            </a:ln>
          </p:spPr>
        </p:pic>
        <p:sp>
          <p:nvSpPr>
            <p:cNvPr id="2203" name="Google Shape;2203;p121"/>
            <p:cNvSpPr txBox="1"/>
            <p:nvPr/>
          </p:nvSpPr>
          <p:spPr>
            <a:xfrm>
              <a:off x="8771658" y="3299345"/>
              <a:ext cx="1967400" cy="480300"/>
            </a:xfrm>
            <a:prstGeom prst="rect">
              <a:avLst/>
            </a:prstGeom>
            <a:no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r>
                <a:rPr lang="en-US" sz="2000" b="0" i="0" u="none" strike="noStrike" cap="none">
                  <a:solidFill>
                    <a:srgbClr val="0082D1"/>
                  </a:solidFill>
                  <a:latin typeface="Trebuchet MS"/>
                  <a:ea typeface="Trebuchet MS"/>
                  <a:cs typeface="Trebuchet MS"/>
                  <a:sym typeface="Trebuchet MS"/>
                </a:rPr>
                <a:t>Azure Machine Learning</a:t>
              </a:r>
              <a:endParaRPr sz="2000" b="0" i="0" u="none" strike="noStrike" cap="none">
                <a:solidFill>
                  <a:srgbClr val="0082D1"/>
                </a:solidFill>
                <a:latin typeface="Trebuchet MS"/>
                <a:ea typeface="Trebuchet MS"/>
                <a:cs typeface="Trebuchet MS"/>
                <a:sym typeface="Trebuchet MS"/>
              </a:endParaRPr>
            </a:p>
          </p:txBody>
        </p:sp>
      </p:grpSp>
      <p:pic>
        <p:nvPicPr>
          <p:cNvPr id="2204" name="Google Shape;2204;p121"/>
          <p:cNvPicPr preferRelativeResize="0"/>
          <p:nvPr/>
        </p:nvPicPr>
        <p:blipFill rotWithShape="1">
          <a:blip r:embed="rId8">
            <a:alphaModFix/>
          </a:blip>
          <a:srcRect l="12507" t="35866" r="12909" b="39787"/>
          <a:stretch/>
        </p:blipFill>
        <p:spPr>
          <a:xfrm>
            <a:off x="254822" y="6294819"/>
            <a:ext cx="2690775" cy="702550"/>
          </a:xfrm>
          <a:prstGeom prst="rect">
            <a:avLst/>
          </a:prstGeom>
          <a:noFill/>
          <a:ln>
            <a:noFill/>
          </a:ln>
        </p:spPr>
      </p:pic>
      <p:pic>
        <p:nvPicPr>
          <p:cNvPr id="2205" name="Google Shape;2205;p12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095582" y="6307029"/>
            <a:ext cx="1984719" cy="678130"/>
          </a:xfrm>
          <a:prstGeom prst="rect">
            <a:avLst/>
          </a:prstGeom>
          <a:noFill/>
          <a:ln>
            <a:noFill/>
          </a:ln>
        </p:spPr>
      </p:pic>
      <p:pic>
        <p:nvPicPr>
          <p:cNvPr id="2206" name="Google Shape;2206;p12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396239" y="4246966"/>
            <a:ext cx="3131979" cy="622718"/>
          </a:xfrm>
          <a:prstGeom prst="rect">
            <a:avLst/>
          </a:prstGeom>
          <a:noFill/>
          <a:ln>
            <a:noFill/>
          </a:ln>
        </p:spPr>
      </p:pic>
      <p:sp>
        <p:nvSpPr>
          <p:cNvPr id="2207" name="Google Shape;2207;p12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Deploy RAPIDS Everywhere</a:t>
            </a:r>
            <a:endParaRPr/>
          </a:p>
        </p:txBody>
      </p:sp>
      <p:sp>
        <p:nvSpPr>
          <p:cNvPr id="2208" name="Google Shape;2208;p12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Focused on Robust Functionality, Deployment, and User Experience</a:t>
            </a:r>
            <a:endParaRPr/>
          </a:p>
        </p:txBody>
      </p:sp>
      <p:pic>
        <p:nvPicPr>
          <p:cNvPr id="2209" name="Google Shape;2209;p121"/>
          <p:cNvPicPr preferRelativeResize="0"/>
          <p:nvPr/>
        </p:nvPicPr>
        <p:blipFill>
          <a:blip r:embed="rId11">
            <a:alphaModFix/>
          </a:blip>
          <a:stretch>
            <a:fillRect/>
          </a:stretch>
        </p:blipFill>
        <p:spPr>
          <a:xfrm>
            <a:off x="15045140" y="4096203"/>
            <a:ext cx="2923016" cy="924244"/>
          </a:xfrm>
          <a:prstGeom prst="rect">
            <a:avLst/>
          </a:prstGeom>
          <a:noFill/>
          <a:ln>
            <a:noFill/>
          </a:ln>
        </p:spPr>
      </p:pic>
      <p:pic>
        <p:nvPicPr>
          <p:cNvPr id="2210" name="Google Shape;2210;p121"/>
          <p:cNvPicPr preferRelativeResize="0"/>
          <p:nvPr/>
        </p:nvPicPr>
        <p:blipFill>
          <a:blip r:embed="rId12">
            <a:alphaModFix/>
          </a:blip>
          <a:stretch>
            <a:fillRect/>
          </a:stretch>
        </p:blipFill>
        <p:spPr>
          <a:xfrm>
            <a:off x="15756125" y="6425456"/>
            <a:ext cx="2206374" cy="441275"/>
          </a:xfrm>
          <a:prstGeom prst="rect">
            <a:avLst/>
          </a:prstGeom>
          <a:noFill/>
          <a:ln>
            <a:noFill/>
          </a:ln>
        </p:spPr>
      </p:pic>
      <p:pic>
        <p:nvPicPr>
          <p:cNvPr id="2211" name="Google Shape;2211;p121"/>
          <p:cNvPicPr preferRelativeResize="0"/>
          <p:nvPr/>
        </p:nvPicPr>
        <p:blipFill>
          <a:blip r:embed="rId13" cstate="email">
            <a:alphaModFix/>
            <a:extLst>
              <a:ext uri="{28A0092B-C50C-407E-A947-70E740481C1C}">
                <a14:useLocalDpi xmlns:a14="http://schemas.microsoft.com/office/drawing/2010/main"/>
              </a:ext>
            </a:extLst>
          </a:blip>
          <a:stretch>
            <a:fillRect/>
          </a:stretch>
        </p:blipFill>
        <p:spPr>
          <a:xfrm>
            <a:off x="9897033" y="6286932"/>
            <a:ext cx="2959294" cy="718324"/>
          </a:xfrm>
          <a:prstGeom prst="rect">
            <a:avLst/>
          </a:prstGeom>
          <a:noFill/>
          <a:ln>
            <a:noFill/>
          </a:ln>
        </p:spPr>
      </p:pic>
      <p:pic>
        <p:nvPicPr>
          <p:cNvPr id="2212" name="Google Shape;2212;p121"/>
          <p:cNvPicPr preferRelativeResize="0"/>
          <p:nvPr/>
        </p:nvPicPr>
        <p:blipFill>
          <a:blip r:embed="rId14">
            <a:alphaModFix/>
          </a:blip>
          <a:stretch>
            <a:fillRect/>
          </a:stretch>
        </p:blipFill>
        <p:spPr>
          <a:xfrm>
            <a:off x="423597" y="4096200"/>
            <a:ext cx="1544429" cy="924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16"/>
        <p:cNvGrpSpPr/>
        <p:nvPr/>
      </p:nvGrpSpPr>
      <p:grpSpPr>
        <a:xfrm>
          <a:off x="0" y="0"/>
          <a:ext cx="0" cy="0"/>
          <a:chOff x="0" y="0"/>
          <a:chExt cx="0" cy="0"/>
        </a:xfrm>
      </p:grpSpPr>
      <p:pic>
        <p:nvPicPr>
          <p:cNvPr id="2217" name="Google Shape;2217;p122"/>
          <p:cNvPicPr preferRelativeResize="0"/>
          <p:nvPr/>
        </p:nvPicPr>
        <p:blipFill rotWithShape="1">
          <a:blip r:embed="rId3" cstate="email">
            <a:alphaModFix/>
            <a:extLst>
              <a:ext uri="{28A0092B-C50C-407E-A947-70E740481C1C}">
                <a14:useLocalDpi xmlns:a14="http://schemas.microsoft.com/office/drawing/2010/main"/>
              </a:ext>
            </a:extLst>
          </a:blip>
          <a:srcRect l="59435" r="2902" b="2324"/>
          <a:stretch/>
        </p:blipFill>
        <p:spPr>
          <a:xfrm>
            <a:off x="2006837" y="4044769"/>
            <a:ext cx="1384162" cy="1312091"/>
          </a:xfrm>
          <a:prstGeom prst="rect">
            <a:avLst/>
          </a:prstGeom>
          <a:noFill/>
          <a:ln>
            <a:noFill/>
          </a:ln>
        </p:spPr>
      </p:pic>
      <p:pic>
        <p:nvPicPr>
          <p:cNvPr id="2218" name="Google Shape;2218;p1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500641" y="3687626"/>
            <a:ext cx="1785014" cy="1785014"/>
          </a:xfrm>
          <a:prstGeom prst="rect">
            <a:avLst/>
          </a:prstGeom>
          <a:noFill/>
          <a:ln>
            <a:noFill/>
          </a:ln>
        </p:spPr>
      </p:pic>
      <p:pic>
        <p:nvPicPr>
          <p:cNvPr id="2219" name="Google Shape;2219;p12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748231" y="4142526"/>
            <a:ext cx="2713132" cy="1170922"/>
          </a:xfrm>
          <a:prstGeom prst="rect">
            <a:avLst/>
          </a:prstGeom>
          <a:noFill/>
          <a:ln>
            <a:noFill/>
          </a:ln>
        </p:spPr>
      </p:pic>
      <p:pic>
        <p:nvPicPr>
          <p:cNvPr id="2220" name="Google Shape;2220;p12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949198" y="4137887"/>
            <a:ext cx="2818486" cy="1139386"/>
          </a:xfrm>
          <a:prstGeom prst="rect">
            <a:avLst/>
          </a:prstGeom>
          <a:noFill/>
          <a:ln>
            <a:noFill/>
          </a:ln>
        </p:spPr>
      </p:pic>
      <p:sp>
        <p:nvSpPr>
          <p:cNvPr id="2221" name="Google Shape;2221;p122"/>
          <p:cNvSpPr txBox="1"/>
          <p:nvPr/>
        </p:nvSpPr>
        <p:spPr>
          <a:xfrm>
            <a:off x="0" y="8761871"/>
            <a:ext cx="18288001" cy="5693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Integrations, feedback, documentation support, pull requests, new issues, or code donations welcomed!</a:t>
            </a:r>
            <a:endParaRPr sz="3200" b="0" i="0" u="none" strike="noStrike" cap="none">
              <a:solidFill>
                <a:schemeClr val="accent4"/>
              </a:solidFill>
              <a:latin typeface="Trebuchet MS"/>
              <a:ea typeface="Trebuchet MS"/>
              <a:cs typeface="Trebuchet MS"/>
              <a:sym typeface="Trebuchet MS"/>
            </a:endParaRPr>
          </a:p>
        </p:txBody>
      </p:sp>
      <p:sp>
        <p:nvSpPr>
          <p:cNvPr id="2222" name="Google Shape;2222;p122"/>
          <p:cNvSpPr txBox="1"/>
          <p:nvPr/>
        </p:nvSpPr>
        <p:spPr>
          <a:xfrm>
            <a:off x="-14060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APACHE ARROW</a:t>
            </a:r>
            <a:endParaRPr/>
          </a:p>
        </p:txBody>
      </p:sp>
      <p:sp>
        <p:nvSpPr>
          <p:cNvPr id="2223" name="Google Shape;2223;p122"/>
          <p:cNvSpPr txBox="1"/>
          <p:nvPr/>
        </p:nvSpPr>
        <p:spPr>
          <a:xfrm>
            <a:off x="12676451" y="6368152"/>
            <a:ext cx="5433392" cy="126188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GPU OPEN ANALYTICS INITIATIVE</a:t>
            </a:r>
            <a:endParaRPr/>
          </a:p>
        </p:txBody>
      </p:sp>
      <p:sp>
        <p:nvSpPr>
          <p:cNvPr id="2224" name="Google Shape;2224;p122"/>
          <p:cNvSpPr/>
          <p:nvPr/>
        </p:nvSpPr>
        <p:spPr>
          <a:xfrm>
            <a:off x="306234" y="7438404"/>
            <a:ext cx="453970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https://arrow.apache.org/</a:t>
            </a:r>
            <a:endParaRPr sz="2400" b="0" i="0" strike="noStrike" cap="none">
              <a:solidFill>
                <a:schemeClr val="accent4"/>
              </a:solidFill>
              <a:latin typeface="Trebuchet MS"/>
              <a:ea typeface="Trebuchet MS"/>
              <a:cs typeface="Trebuchet MS"/>
              <a:sym typeface="Trebuchet MS"/>
            </a:endParaRPr>
          </a:p>
        </p:txBody>
      </p:sp>
      <p:sp>
        <p:nvSpPr>
          <p:cNvPr id="2225" name="Google Shape;2225;p122"/>
          <p:cNvSpPr/>
          <p:nvPr/>
        </p:nvSpPr>
        <p:spPr>
          <a:xfrm>
            <a:off x="984839" y="7782080"/>
            <a:ext cx="3182495"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@ApacheArrow</a:t>
            </a:r>
            <a:endParaRPr sz="1800" b="0" i="0" u="none" strike="noStrike" cap="none">
              <a:solidFill>
                <a:schemeClr val="accent4"/>
              </a:solidFill>
              <a:latin typeface="Trebuchet MS"/>
              <a:ea typeface="Trebuchet MS"/>
              <a:cs typeface="Trebuchet MS"/>
              <a:sym typeface="Trebuchet MS"/>
            </a:endParaRPr>
          </a:p>
        </p:txBody>
      </p:sp>
      <p:sp>
        <p:nvSpPr>
          <p:cNvPr id="2226" name="Google Shape;2226;p122"/>
          <p:cNvSpPr/>
          <p:nvPr/>
        </p:nvSpPr>
        <p:spPr>
          <a:xfrm>
            <a:off x="12792008" y="7422752"/>
            <a:ext cx="5202300" cy="615600"/>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http://gpuopenanalytics.com/</a:t>
            </a:r>
            <a:endParaRPr sz="2400" b="0" i="0" strike="noStrike" cap="none">
              <a:solidFill>
                <a:schemeClr val="accent4"/>
              </a:solidFill>
              <a:latin typeface="Trebuchet MS"/>
              <a:ea typeface="Trebuchet MS"/>
              <a:cs typeface="Trebuchet MS"/>
              <a:sym typeface="Trebuchet MS"/>
            </a:endParaRPr>
          </a:p>
        </p:txBody>
      </p:sp>
      <p:sp>
        <p:nvSpPr>
          <p:cNvPr id="2227" name="Google Shape;2227;p122"/>
          <p:cNvSpPr/>
          <p:nvPr/>
        </p:nvSpPr>
        <p:spPr>
          <a:xfrm>
            <a:off x="14293488" y="7766017"/>
            <a:ext cx="21993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@GPUOAI</a:t>
            </a:r>
            <a:endParaRPr sz="2400" b="0" i="0" u="none" strike="noStrike" cap="none">
              <a:solidFill>
                <a:schemeClr val="accent4"/>
              </a:solidFill>
              <a:latin typeface="Trebuchet MS"/>
              <a:ea typeface="Trebuchet MS"/>
              <a:cs typeface="Trebuchet MS"/>
              <a:sym typeface="Trebuchet MS"/>
            </a:endParaRPr>
          </a:p>
        </p:txBody>
      </p:sp>
      <p:sp>
        <p:nvSpPr>
          <p:cNvPr id="2228" name="Google Shape;2228;p122"/>
          <p:cNvSpPr txBox="1"/>
          <p:nvPr/>
        </p:nvSpPr>
        <p:spPr>
          <a:xfrm>
            <a:off x="439118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RAPIDS</a:t>
            </a:r>
            <a:endParaRPr/>
          </a:p>
        </p:txBody>
      </p:sp>
      <p:sp>
        <p:nvSpPr>
          <p:cNvPr id="2229" name="Google Shape;2229;p122"/>
          <p:cNvSpPr/>
          <p:nvPr/>
        </p:nvSpPr>
        <p:spPr>
          <a:xfrm>
            <a:off x="5650218" y="7422752"/>
            <a:ext cx="291532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https://rapids.ai</a:t>
            </a:r>
            <a:endParaRPr sz="1800" b="0" i="0" strike="noStrike" cap="none">
              <a:solidFill>
                <a:schemeClr val="accent4"/>
              </a:solidFill>
              <a:latin typeface="Trebuchet MS"/>
              <a:ea typeface="Trebuchet MS"/>
              <a:cs typeface="Trebuchet MS"/>
              <a:sym typeface="Trebuchet MS"/>
            </a:endParaRPr>
          </a:p>
        </p:txBody>
      </p:sp>
      <p:sp>
        <p:nvSpPr>
          <p:cNvPr id="2230" name="Google Shape;2230;p122"/>
          <p:cNvSpPr/>
          <p:nvPr/>
        </p:nvSpPr>
        <p:spPr>
          <a:xfrm>
            <a:off x="5847922" y="7766017"/>
            <a:ext cx="25199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@RAPIDSAI</a:t>
            </a:r>
            <a:endParaRPr sz="1800" b="0" i="0" u="none" strike="noStrike" cap="none">
              <a:solidFill>
                <a:schemeClr val="accent4"/>
              </a:solidFill>
              <a:latin typeface="Trebuchet MS"/>
              <a:ea typeface="Trebuchet MS"/>
              <a:cs typeface="Trebuchet MS"/>
              <a:sym typeface="Trebuchet MS"/>
            </a:endParaRPr>
          </a:p>
        </p:txBody>
      </p:sp>
      <p:sp>
        <p:nvSpPr>
          <p:cNvPr id="2231" name="Google Shape;2231;p122"/>
          <p:cNvSpPr txBox="1"/>
          <p:nvPr/>
        </p:nvSpPr>
        <p:spPr>
          <a:xfrm>
            <a:off x="8638478"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DASK</a:t>
            </a:r>
            <a:endParaRPr/>
          </a:p>
        </p:txBody>
      </p:sp>
      <p:sp>
        <p:nvSpPr>
          <p:cNvPr id="2232" name="Google Shape;2232;p122"/>
          <p:cNvSpPr/>
          <p:nvPr/>
        </p:nvSpPr>
        <p:spPr>
          <a:xfrm>
            <a:off x="9886823" y="7433910"/>
            <a:ext cx="2936702"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strike="noStrike" cap="none">
                <a:solidFill>
                  <a:schemeClr val="accent4"/>
                </a:solidFill>
                <a:uFill>
                  <a:noFill/>
                </a:u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https://dask.org</a:t>
            </a:r>
            <a:endParaRPr sz="1800" b="0" i="0" strike="noStrike" cap="none">
              <a:solidFill>
                <a:schemeClr val="accent4"/>
              </a:solidFill>
              <a:latin typeface="Trebuchet MS"/>
              <a:ea typeface="Trebuchet MS"/>
              <a:cs typeface="Trebuchet MS"/>
              <a:sym typeface="Trebuchet MS"/>
            </a:endParaRPr>
          </a:p>
        </p:txBody>
      </p:sp>
      <p:sp>
        <p:nvSpPr>
          <p:cNvPr id="2233" name="Google Shape;2233;p122"/>
          <p:cNvSpPr/>
          <p:nvPr/>
        </p:nvSpPr>
        <p:spPr>
          <a:xfrm>
            <a:off x="10116588" y="7766017"/>
            <a:ext cx="2477173"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@Dask_dev</a:t>
            </a:r>
            <a:endParaRPr sz="1800" b="0" i="0" u="none" strike="noStrike" cap="none">
              <a:solidFill>
                <a:schemeClr val="accent4"/>
              </a:solidFill>
              <a:latin typeface="Trebuchet MS"/>
              <a:ea typeface="Trebuchet MS"/>
              <a:cs typeface="Trebuchet MS"/>
              <a:sym typeface="Trebuchet MS"/>
            </a:endParaRPr>
          </a:p>
        </p:txBody>
      </p:sp>
      <p:sp>
        <p:nvSpPr>
          <p:cNvPr id="2234" name="Google Shape;2234;p12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Movement</a:t>
            </a:r>
            <a:endParaRPr/>
          </a:p>
        </p:txBody>
      </p:sp>
      <p:sp>
        <p:nvSpPr>
          <p:cNvPr id="2235" name="Google Shape;2235;p12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Everyone Can Help!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123"/>
          <p:cNvSpPr txBox="1"/>
          <p:nvPr/>
        </p:nvSpPr>
        <p:spPr>
          <a:xfrm>
            <a:off x="802769" y="1849597"/>
            <a:ext cx="15947375" cy="1638092"/>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4800" b="0" i="0" u="none" strike="noStrike" cap="none">
                <a:solidFill>
                  <a:schemeClr val="lt1"/>
                </a:solidFill>
                <a:latin typeface="Trebuchet MS"/>
                <a:ea typeface="Trebuchet MS"/>
                <a:cs typeface="Trebuchet MS"/>
                <a:sym typeface="Trebuchet MS"/>
              </a:rPr>
              <a:t>THANK YOU</a:t>
            </a:r>
            <a:endParaRPr sz="3200" b="0" i="0" u="none" strike="noStrike" cap="none">
              <a:solidFill>
                <a:srgbClr val="000000"/>
              </a:solidFill>
              <a:latin typeface="Arial"/>
              <a:ea typeface="Arial"/>
              <a:cs typeface="Arial"/>
              <a:sym typeface="Arial"/>
            </a:endParaRPr>
          </a:p>
        </p:txBody>
      </p:sp>
      <p:sp>
        <p:nvSpPr>
          <p:cNvPr id="2242" name="Google Shape;2242;p123"/>
          <p:cNvSpPr txBox="1"/>
          <p:nvPr/>
        </p:nvSpPr>
        <p:spPr>
          <a:xfrm>
            <a:off x="802768" y="3439000"/>
            <a:ext cx="15876999" cy="3863500"/>
          </a:xfrm>
          <a:prstGeom prst="rect">
            <a:avLst/>
          </a:prstGeom>
          <a:noFill/>
          <a:ln>
            <a:noFill/>
          </a:ln>
        </p:spPr>
        <p:txBody>
          <a:bodyPr spcFirstLastPara="1" wrap="square" lIns="152375" tIns="76150" rIns="152375" bIns="76150" anchor="t" anchorCtr="0">
            <a:noAutofit/>
          </a:bodyPr>
          <a:lstStyle/>
          <a:p>
            <a:pPr marL="0" marR="0" lvl="0" indent="0" algn="l" rtl="0">
              <a:lnSpc>
                <a:spcPct val="90000"/>
              </a:lnSpc>
              <a:spcBef>
                <a:spcPts val="0"/>
              </a:spcBef>
              <a:spcAft>
                <a:spcPts val="0"/>
              </a:spcAft>
              <a:buNone/>
            </a:pPr>
            <a:r>
              <a:rPr lang="en-US" sz="3000" b="0" i="0" u="none" strike="noStrike" cap="none">
                <a:solidFill>
                  <a:schemeClr val="lt1"/>
                </a:solidFill>
                <a:latin typeface="Trebuchet MS"/>
                <a:ea typeface="Trebuchet MS"/>
                <a:cs typeface="Trebuchet MS"/>
                <a:sym typeface="Trebuchet MS"/>
              </a:rPr>
              <a:t>Joshua Patterson</a:t>
            </a:r>
            <a:endParaRPr/>
          </a:p>
          <a:p>
            <a:pPr marL="0" marR="0" lvl="0" indent="0" algn="l" rtl="0">
              <a:lnSpc>
                <a:spcPct val="90000"/>
              </a:lnSpc>
              <a:spcBef>
                <a:spcPts val="0"/>
              </a:spcBef>
              <a:spcAft>
                <a:spcPts val="0"/>
              </a:spcAft>
              <a:buNone/>
            </a:pPr>
            <a:r>
              <a:rPr lang="en-US" sz="3000" b="0" i="0" strike="noStrike" cap="none">
                <a:solidFill>
                  <a:srgbClr val="E3CCFF"/>
                </a:solidFill>
                <a:uFill>
                  <a:noFill/>
                </a:u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joshuap@nvidia.com</a:t>
            </a:r>
            <a:endParaRPr sz="3000" b="0" i="0" strike="noStrike" cap="none">
              <a:solidFill>
                <a:srgbClr val="E3CCFF"/>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r>
              <a:rPr lang="en-US" sz="3000" b="0" i="0" u="none" strike="noStrike" cap="none">
                <a:solidFill>
                  <a:schemeClr val="lt1"/>
                </a:solidFill>
                <a:latin typeface="Trebuchet MS"/>
                <a:ea typeface="Trebuchet MS"/>
                <a:cs typeface="Trebuchet MS"/>
                <a:sym typeface="Trebuchet MS"/>
              </a:rPr>
              <a:t>     @datametrician</a:t>
            </a: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a:p>
            <a:pPr marL="0" marR="0" lvl="0" indent="0" algn="l" rtl="0">
              <a:lnSpc>
                <a:spcPct val="90000"/>
              </a:lnSpc>
              <a:spcBef>
                <a:spcPts val="1500"/>
              </a:spcBef>
              <a:spcAft>
                <a:spcPts val="0"/>
              </a:spcAft>
              <a:buNone/>
            </a:pPr>
            <a:endParaRPr sz="3000" b="0" i="0" u="none" strike="noStrike" cap="none">
              <a:solidFill>
                <a:schemeClr val="lt1"/>
              </a:solidFill>
              <a:latin typeface="Trebuchet MS"/>
              <a:ea typeface="Trebuchet MS"/>
              <a:cs typeface="Trebuchet MS"/>
              <a:sym typeface="Trebuchet MS"/>
            </a:endParaRPr>
          </a:p>
        </p:txBody>
      </p:sp>
      <p:pic>
        <p:nvPicPr>
          <p:cNvPr id="2243" name="Google Shape;2243;p123"/>
          <p:cNvPicPr preferRelativeResize="0"/>
          <p:nvPr/>
        </p:nvPicPr>
        <p:blipFill rotWithShape="1">
          <a:blip r:embed="rId4">
            <a:alphaModFix/>
          </a:blip>
          <a:srcRect/>
          <a:stretch/>
        </p:blipFill>
        <p:spPr>
          <a:xfrm>
            <a:off x="958030" y="4575685"/>
            <a:ext cx="427834" cy="3478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29"/>
          <p:cNvSpPr txBox="1">
            <a:spLocks noGrp="1"/>
          </p:cNvSpPr>
          <p:nvPr>
            <p:ph type="body" idx="1"/>
          </p:nvPr>
        </p:nvSpPr>
        <p:spPr>
          <a:xfrm>
            <a:off x="861250" y="1992150"/>
            <a:ext cx="16581000" cy="7689600"/>
          </a:xfrm>
          <a:prstGeom prst="rect">
            <a:avLst/>
          </a:prstGeom>
        </p:spPr>
        <p:txBody>
          <a:bodyPr spcFirstLastPara="1" wrap="square" lIns="91425" tIns="45700" rIns="91425" bIns="45700" anchor="t" anchorCtr="0">
            <a:noAutofit/>
          </a:bodyPr>
          <a:lstStyle/>
          <a:p>
            <a:pPr marL="282575" marR="0" lvl="0" indent="-333375" algn="l" rtl="0">
              <a:lnSpc>
                <a:spcPct val="115000"/>
              </a:lnSpc>
              <a:spcBef>
                <a:spcPts val="1000"/>
              </a:spcBef>
              <a:spcAft>
                <a:spcPts val="0"/>
              </a:spcAft>
              <a:buClr>
                <a:schemeClr val="lt2"/>
              </a:buClr>
              <a:buSzPts val="2400"/>
              <a:buFont typeface="Noto Sans Symbols"/>
              <a:buChar char="▸"/>
            </a:pPr>
            <a:r>
              <a:rPr lang="en-US" b="1"/>
              <a:t>cuDF </a:t>
            </a:r>
            <a:r>
              <a:rPr lang="en-US"/>
              <a:t>adds initial Struct column support, Dataframe.pivot() and DataFrame.unstack() functions, Groupby.collect() aggregation support, dayofweek datetime function, and custom dataframe accessors.</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cuML</a:t>
            </a:r>
            <a:r>
              <a:rPr lang="en-US"/>
              <a:t> machine learning library adds a large suite of experimental, scikit-learn compatible preprocessors (such as SimpleImputer, Normalizer, and more), Dask support for tf-IDF and label encoding, and Porter stemming</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cuGraph</a:t>
            </a:r>
            <a:r>
              <a:rPr lang="en-US"/>
              <a:t> adds multi-node multi-GPU versions of PageRank, BFS, SSSP, and Louvain. This removed the old 2 billion vertex limits. Also adds support for NetworkX Graphs as input </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UCX-Py </a:t>
            </a:r>
            <a:r>
              <a:rPr lang="en-US"/>
              <a:t>adds more Cython optimizations including strongly typed objects/arrays, new interfaces for Fence/Flush, and documentation clean-up/updates, including a new debugging page.</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BlazingSQL</a:t>
            </a:r>
            <a:r>
              <a:rPr lang="en-US"/>
              <a:t> now supports out-of-core query execution, which enables queries to operate on datasets dramatically larger than available GPU memory.</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cuSpatial</a:t>
            </a:r>
            <a:r>
              <a:rPr lang="en-US"/>
              <a:t> adds Java bindings and Jar.</a:t>
            </a:r>
            <a:endParaRPr/>
          </a:p>
          <a:p>
            <a:pPr marL="282575" marR="0" lvl="0" indent="-333375" algn="l" rtl="0">
              <a:lnSpc>
                <a:spcPct val="115000"/>
              </a:lnSpc>
              <a:spcBef>
                <a:spcPts val="1000"/>
              </a:spcBef>
              <a:spcAft>
                <a:spcPts val="0"/>
              </a:spcAft>
              <a:buClr>
                <a:schemeClr val="lt2"/>
              </a:buClr>
              <a:buSzPts val="2400"/>
              <a:buFont typeface="Noto Sans Symbols"/>
              <a:buChar char="▸"/>
            </a:pPr>
            <a:r>
              <a:rPr lang="en-US" b="1"/>
              <a:t>cuxfilter</a:t>
            </a:r>
            <a:r>
              <a:rPr lang="en-US"/>
              <a:t> adds large scale graph visualization with datashader, lasso select with cuSpatial, and instructions on how to run dashboards as stand-alone applications. </a:t>
            </a:r>
            <a:endParaRPr/>
          </a:p>
          <a:p>
            <a:pPr marL="282575" marR="0" lvl="0" indent="-333375" algn="l" rtl="0">
              <a:lnSpc>
                <a:spcPct val="115000"/>
              </a:lnSpc>
              <a:spcBef>
                <a:spcPts val="1000"/>
              </a:spcBef>
              <a:spcAft>
                <a:spcPts val="1000"/>
              </a:spcAft>
              <a:buClr>
                <a:schemeClr val="lt2"/>
              </a:buClr>
              <a:buSzPts val="2400"/>
              <a:buFont typeface="Noto Sans Symbols"/>
              <a:buChar char="▸"/>
            </a:pPr>
            <a:r>
              <a:rPr lang="en-US" b="1"/>
              <a:t>RMM</a:t>
            </a:r>
            <a:r>
              <a:rPr lang="en-US"/>
              <a:t> debug logging, New arena memory resource and limiting resource, CMake improvements.</a:t>
            </a:r>
            <a:endParaRPr>
              <a:solidFill>
                <a:srgbClr val="24292E"/>
              </a:solidFill>
              <a:highlight>
                <a:srgbClr val="FFFFFF"/>
              </a:highlight>
            </a:endParaRPr>
          </a:p>
        </p:txBody>
      </p:sp>
      <p:sp>
        <p:nvSpPr>
          <p:cNvPr id="686" name="Google Shape;686;p29"/>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What’s New in Release 0.16?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5"/>
                                        </p:tgtEl>
                                        <p:attrNameLst>
                                          <p:attrName>style.visibility</p:attrName>
                                        </p:attrNameLst>
                                      </p:cBhvr>
                                      <p:to>
                                        <p:strVal val="visible"/>
                                      </p:to>
                                    </p:set>
                                    <p:animEffect transition="in" filter="fade">
                                      <p:cBhvr>
                                        <p:cTn id="7" dur="1000"/>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30"/>
          <p:cNvSpPr txBox="1">
            <a:spLocks noGrp="1"/>
          </p:cNvSpPr>
          <p:nvPr>
            <p:ph type="body" idx="1"/>
          </p:nvPr>
        </p:nvSpPr>
        <p:spPr>
          <a:xfrm>
            <a:off x="861250" y="3232125"/>
            <a:ext cx="6645900" cy="53184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700">
                <a:solidFill>
                  <a:schemeClr val="accent4"/>
                </a:solidFill>
                <a:latin typeface="Arial"/>
                <a:ea typeface="Arial"/>
                <a:cs typeface="Arial"/>
                <a:sym typeface="Arial"/>
              </a:rPr>
              <a:t>Exactly as it sounds—our goal is to make RAPIDS as usable and performant as possible wherever data science is done. We will continue to work with more open source projects to further democratize acceleration and efficiency in data science.</a:t>
            </a:r>
            <a:endParaRPr sz="2700">
              <a:solidFill>
                <a:schemeClr val="accent4"/>
              </a:solidFill>
            </a:endParaRPr>
          </a:p>
        </p:txBody>
      </p:sp>
      <p:sp>
        <p:nvSpPr>
          <p:cNvPr id="693" name="Google Shape;693;p30"/>
          <p:cNvSpPr txBox="1">
            <a:spLocks noGrp="1"/>
          </p:cNvSpPr>
          <p:nvPr>
            <p:ph type="title"/>
          </p:nvPr>
        </p:nvSpPr>
        <p:spPr>
          <a:xfrm>
            <a:off x="833247" y="870710"/>
            <a:ext cx="16626900" cy="984900"/>
          </a:xfrm>
          <a:prstGeom prst="rect">
            <a:avLst/>
          </a:prstGeom>
          <a:noFill/>
          <a:ln>
            <a:noFill/>
          </a:ln>
        </p:spPr>
        <p:txBody>
          <a:bodyPr spcFirstLastPara="1" wrap="square" lIns="152375" tIns="76175" rIns="152375" bIns="76175" anchor="b" anchorCtr="0">
            <a:noAutofit/>
          </a:bodyPr>
          <a:lstStyle/>
          <a:p>
            <a:pPr marL="0" lvl="0" indent="0" algn="l" rtl="0">
              <a:lnSpc>
                <a:spcPct val="90000"/>
              </a:lnSpc>
              <a:spcBef>
                <a:spcPts val="0"/>
              </a:spcBef>
              <a:spcAft>
                <a:spcPts val="0"/>
              </a:spcAft>
              <a:buNone/>
            </a:pPr>
            <a:r>
              <a:rPr lang="en-US"/>
              <a:t>RAPIDS Everywhere</a:t>
            </a:r>
            <a:endParaRPr/>
          </a:p>
        </p:txBody>
      </p:sp>
      <p:sp>
        <p:nvSpPr>
          <p:cNvPr id="694" name="Google Shape;694;p30"/>
          <p:cNvSpPr txBox="1"/>
          <p:nvPr/>
        </p:nvSpPr>
        <p:spPr>
          <a:xfrm>
            <a:off x="833250" y="1855711"/>
            <a:ext cx="16626900" cy="665400"/>
          </a:xfrm>
          <a:prstGeom prst="rect">
            <a:avLst/>
          </a:prstGeom>
          <a:noFill/>
          <a:ln>
            <a:noFill/>
          </a:ln>
        </p:spPr>
        <p:txBody>
          <a:bodyPr spcFirstLastPara="1" wrap="square" lIns="152375" tIns="76175" rIns="152375" bIns="76175" anchor="t" anchorCtr="0">
            <a:noAutofit/>
          </a:bodyPr>
          <a:lstStyle/>
          <a:p>
            <a:pPr marL="508000" marR="0" lvl="0" indent="-508000" algn="l" rtl="0">
              <a:lnSpc>
                <a:spcPct val="90000"/>
              </a:lnSpc>
              <a:spcBef>
                <a:spcPts val="0"/>
              </a:spcBef>
              <a:spcAft>
                <a:spcPts val="0"/>
              </a:spcAft>
              <a:buNone/>
            </a:pPr>
            <a:r>
              <a:rPr lang="en-US" sz="3300">
                <a:solidFill>
                  <a:schemeClr val="lt2"/>
                </a:solidFill>
                <a:latin typeface="Trebuchet MS"/>
                <a:ea typeface="Trebuchet MS"/>
                <a:cs typeface="Trebuchet MS"/>
                <a:sym typeface="Trebuchet MS"/>
              </a:rPr>
              <a:t>The Next Phase of RAPIDS</a:t>
            </a:r>
            <a:endParaRPr sz="3300"/>
          </a:p>
        </p:txBody>
      </p:sp>
      <p:pic>
        <p:nvPicPr>
          <p:cNvPr id="695" name="Google Shape;695;p30"/>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269525" y="759487"/>
            <a:ext cx="8879475" cy="887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1"/>
          <p:cNvSpPr txBox="1">
            <a:spLocks noGrp="1"/>
          </p:cNvSpPr>
          <p:nvPr>
            <p:ph type="title"/>
          </p:nvPr>
        </p:nvSpPr>
        <p:spPr>
          <a:xfrm>
            <a:off x="3106785" y="3998553"/>
            <a:ext cx="12074430" cy="228989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a:t>RAPIDS Core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32"/>
          <p:cNvSpPr/>
          <p:nvPr/>
        </p:nvSpPr>
        <p:spPr>
          <a:xfrm>
            <a:off x="2473019"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Pandas</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Analytics</a:t>
            </a:r>
            <a:endParaRPr sz="3600" b="0" i="0" u="none" strike="noStrike" cap="none">
              <a:solidFill>
                <a:srgbClr val="D6F4F8"/>
              </a:solidFill>
              <a:latin typeface="Arial"/>
              <a:ea typeface="Arial"/>
              <a:cs typeface="Arial"/>
              <a:sym typeface="Arial"/>
            </a:endParaRPr>
          </a:p>
        </p:txBody>
      </p:sp>
      <p:sp>
        <p:nvSpPr>
          <p:cNvPr id="708" name="Google Shape;708;p3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CPU Memory</a:t>
            </a:r>
            <a:endParaRPr sz="3888" b="0" i="0" u="none" strike="noStrike" cap="none">
              <a:solidFill>
                <a:schemeClr val="dk2"/>
              </a:solidFill>
              <a:latin typeface="Arial"/>
              <a:ea typeface="Arial"/>
              <a:cs typeface="Arial"/>
              <a:sym typeface="Arial"/>
            </a:endParaRPr>
          </a:p>
        </p:txBody>
      </p:sp>
      <p:sp>
        <p:nvSpPr>
          <p:cNvPr id="709" name="Google Shape;709;p3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10" name="Google Shape;710;p3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11" name="Google Shape;711;p3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sp>
        <p:nvSpPr>
          <p:cNvPr id="712" name="Google Shape;712;p32"/>
          <p:cNvSpPr/>
          <p:nvPr/>
        </p:nvSpPr>
        <p:spPr>
          <a:xfrm>
            <a:off x="5196927"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Scikit-Learn</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Machine Learning</a:t>
            </a:r>
            <a:endParaRPr sz="3600" b="0" i="0" u="none" strike="noStrike" cap="none">
              <a:solidFill>
                <a:srgbClr val="D6F4F8"/>
              </a:solidFill>
              <a:latin typeface="Arial"/>
              <a:ea typeface="Arial"/>
              <a:cs typeface="Arial"/>
              <a:sym typeface="Arial"/>
            </a:endParaRPr>
          </a:p>
        </p:txBody>
      </p:sp>
      <p:sp>
        <p:nvSpPr>
          <p:cNvPr id="713" name="Google Shape;713;p32"/>
          <p:cNvSpPr/>
          <p:nvPr/>
        </p:nvSpPr>
        <p:spPr>
          <a:xfrm>
            <a:off x="7920836"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NetworkX</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Graph Analytics</a:t>
            </a:r>
            <a:endParaRPr sz="3600" b="0" i="0" u="none" strike="noStrike" cap="none">
              <a:solidFill>
                <a:srgbClr val="D6F4F8"/>
              </a:solidFill>
              <a:latin typeface="Arial"/>
              <a:ea typeface="Arial"/>
              <a:cs typeface="Arial"/>
              <a:sym typeface="Arial"/>
            </a:endParaRPr>
          </a:p>
        </p:txBody>
      </p:sp>
      <p:sp>
        <p:nvSpPr>
          <p:cNvPr id="714" name="Google Shape;714;p32"/>
          <p:cNvSpPr/>
          <p:nvPr/>
        </p:nvSpPr>
        <p:spPr>
          <a:xfrm>
            <a:off x="10644744" y="5850043"/>
            <a:ext cx="2446052"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a:t>
            </a:r>
            <a:br>
              <a:rPr lang="en-US" sz="1800" b="0" i="0" u="none" strike="noStrike" cap="none">
                <a:solidFill>
                  <a:schemeClr val="lt1"/>
                </a:solidFill>
                <a:latin typeface="Trebuchet MS"/>
                <a:ea typeface="Trebuchet MS"/>
                <a:cs typeface="Trebuchet MS"/>
                <a:sym typeface="Trebuchet MS"/>
              </a:rPr>
            </a:br>
            <a:r>
              <a:rPr lang="en-US" sz="1800" b="0" i="0" u="none" strike="noStrike" cap="none">
                <a:solidFill>
                  <a:schemeClr val="lt1"/>
                </a:solidFill>
                <a:latin typeface="Trebuchet MS"/>
                <a:ea typeface="Trebuchet MS"/>
                <a:cs typeface="Trebuchet MS"/>
                <a:sym typeface="Trebuchet MS"/>
              </a:rPr>
              <a:t>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Deep Learning</a:t>
            </a:r>
            <a:endParaRPr sz="3600" b="0" i="0" u="none" strike="noStrike" cap="none">
              <a:solidFill>
                <a:srgbClr val="D6F4F8"/>
              </a:solidFill>
              <a:latin typeface="Arial"/>
              <a:ea typeface="Arial"/>
              <a:cs typeface="Arial"/>
              <a:sym typeface="Arial"/>
            </a:endParaRPr>
          </a:p>
        </p:txBody>
      </p:sp>
      <p:sp>
        <p:nvSpPr>
          <p:cNvPr id="715" name="Google Shape;715;p32"/>
          <p:cNvSpPr/>
          <p:nvPr/>
        </p:nvSpPr>
        <p:spPr>
          <a:xfrm>
            <a:off x="13368653" y="5850043"/>
            <a:ext cx="2436280" cy="922047"/>
          </a:xfrm>
          <a:prstGeom prst="rect">
            <a:avLst/>
          </a:prstGeom>
          <a:solidFill>
            <a:schemeClr val="accen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Matplotlib</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6F4F8"/>
                </a:solidFill>
                <a:latin typeface="Trebuchet MS"/>
                <a:ea typeface="Trebuchet MS"/>
                <a:cs typeface="Trebuchet MS"/>
                <a:sym typeface="Trebuchet MS"/>
              </a:rPr>
              <a:t>Visualization</a:t>
            </a:r>
            <a:endParaRPr sz="3600" b="0" i="0" u="none" strike="noStrike" cap="none">
              <a:solidFill>
                <a:srgbClr val="D6F4F8"/>
              </a:solidFill>
              <a:latin typeface="Arial"/>
              <a:ea typeface="Arial"/>
              <a:cs typeface="Arial"/>
              <a:sym typeface="Arial"/>
            </a:endParaRPr>
          </a:p>
        </p:txBody>
      </p:sp>
      <p:sp>
        <p:nvSpPr>
          <p:cNvPr id="716" name="Google Shape;716;p32"/>
          <p:cNvSpPr/>
          <p:nvPr/>
        </p:nvSpPr>
        <p:spPr>
          <a:xfrm>
            <a:off x="2473018" y="4962868"/>
            <a:ext cx="5169960"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17" name="Google Shape;717;p3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Open Source Data Science Ecosystem</a:t>
            </a:r>
            <a:endParaRPr/>
          </a:p>
        </p:txBody>
      </p:sp>
      <p:sp>
        <p:nvSpPr>
          <p:cNvPr id="718" name="Google Shape;718;p3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Familiar Python APIs</a:t>
            </a:r>
            <a:endParaRPr/>
          </a:p>
        </p:txBody>
      </p:sp>
      <p:cxnSp>
        <p:nvCxnSpPr>
          <p:cNvPr id="719" name="Google Shape;719;p3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0" name="Google Shape;720;p3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21" name="Google Shape;721;p3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2" name="Google Shape;722;p3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3" name="Google Shape;723;p3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4" name="Google Shape;724;p3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25" name="Google Shape;725;p3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cxnSp>
        <p:nvCxnSpPr>
          <p:cNvPr id="726" name="Google Shape;726;p3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33"/>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33" name="Google Shape;733;p33"/>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34" name="Google Shape;734;p33"/>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35" name="Google Shape;735;p33"/>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36" name="Google Shape;736;p33"/>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37" name="Google Shape;737;p33"/>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38" name="Google Shape;738;p33"/>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39" name="Google Shape;739;p33"/>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40" name="Google Shape;740;p33"/>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41" name="Google Shape;741;p33"/>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42" name="Google Shape;742;p33"/>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Font typeface="Arial"/>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43" name="Google Shape;743;p33"/>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4" name="Google Shape;744;p33"/>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5" name="Google Shape;745;p33"/>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46" name="Google Shape;746;p33"/>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47" name="Google Shape;747;p33"/>
          <p:cNvPicPr preferRelativeResize="0"/>
          <p:nvPr/>
        </p:nvPicPr>
        <p:blipFill rotWithShape="1">
          <a:blip r:embed="rId3">
            <a:alphaModFix/>
          </a:blip>
          <a:srcRect/>
          <a:stretch/>
        </p:blipFill>
        <p:spPr>
          <a:xfrm>
            <a:off x="7642984" y="7983800"/>
            <a:ext cx="1226463" cy="561140"/>
          </a:xfrm>
          <a:prstGeom prst="rect">
            <a:avLst/>
          </a:prstGeom>
          <a:noFill/>
          <a:ln>
            <a:noFill/>
          </a:ln>
        </p:spPr>
      </p:pic>
      <p:cxnSp>
        <p:nvCxnSpPr>
          <p:cNvPr id="748" name="Google Shape;748;p33"/>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49" name="Google Shape;749;p33"/>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750" name="Google Shape;750;p3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51" name="Google Shape;751;p33"/>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Accelerated GPU Data Science</a:t>
            </a:r>
            <a:endParaRPr/>
          </a:p>
        </p:txBody>
      </p:sp>
      <p:cxnSp>
        <p:nvCxnSpPr>
          <p:cNvPr id="752" name="Google Shape;752;p33"/>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34"/>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Dask</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cxnSp>
        <p:nvCxnSpPr>
          <p:cNvPr id="764" name="Google Shape;764;p35"/>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765" name="Google Shape;765;p35"/>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766" name="Google Shape;766;p35"/>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767" name="Google Shape;767;p35"/>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768" name="Google Shape;768;p35"/>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769" name="Google Shape;769;p35"/>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770" name="Google Shape;770;p35"/>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771" name="Google Shape;771;p35"/>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72" name="Google Shape;772;p35"/>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773" name="Google Shape;773;p35"/>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774" name="Google Shape;774;p35"/>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775" name="Google Shape;775;p35"/>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Clr>
                <a:schemeClr val="dk2"/>
              </a:buClr>
              <a:buFont typeface="Arial"/>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776" name="Google Shape;776;p35"/>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7" name="Google Shape;777;p35"/>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8" name="Google Shape;778;p35"/>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779" name="Google Shape;779;p35"/>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780" name="Google Shape;780;p35"/>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781" name="Google Shape;781;p35"/>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782" name="Google Shape;782;p3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783" name="Google Shape;783;p3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Scaling RAPIDS with Dask</a:t>
            </a:r>
            <a:endParaRPr/>
          </a:p>
        </p:txBody>
      </p:sp>
      <p:sp>
        <p:nvSpPr>
          <p:cNvPr id="784" name="Google Shape;784;p35"/>
          <p:cNvSpPr/>
          <p:nvPr/>
        </p:nvSpPr>
        <p:spPr>
          <a:xfrm>
            <a:off x="1410600" y="2649925"/>
            <a:ext cx="154980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785" name="Google Shape;785;p35"/>
          <p:cNvSpPr/>
          <p:nvPr/>
        </p:nvSpPr>
        <p:spPr>
          <a:xfrm>
            <a:off x="2473018" y="4962868"/>
            <a:ext cx="7900367" cy="562667"/>
          </a:xfrm>
          <a:prstGeom prst="rect">
            <a:avLst/>
          </a:prstGeom>
          <a:solidFill>
            <a:srgbClr val="FDB42B"/>
          </a:solidFill>
          <a:ln>
            <a:noFill/>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36"/>
          <p:cNvSpPr txBox="1">
            <a:spLocks noGrp="1"/>
          </p:cNvSpPr>
          <p:nvPr>
            <p:ph type="title"/>
          </p:nvPr>
        </p:nvSpPr>
        <p:spPr>
          <a:xfrm>
            <a:off x="830580" y="5432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Dask?</a:t>
            </a:r>
            <a:endParaRPr/>
          </a:p>
        </p:txBody>
      </p:sp>
      <p:sp>
        <p:nvSpPr>
          <p:cNvPr id="792" name="Google Shape;792;p36"/>
          <p:cNvSpPr/>
          <p:nvPr/>
        </p:nvSpPr>
        <p:spPr>
          <a:xfrm>
            <a:off x="9144000" y="1831067"/>
            <a:ext cx="9144000" cy="23253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EASY SCALABILITY</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to install and use on a laptop</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Scales out to thousand node clusters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Modularly built for acceleration</a:t>
            </a:r>
            <a:endParaRPr sz="2100">
              <a:latin typeface="Trebuchet MS"/>
              <a:ea typeface="Trebuchet MS"/>
              <a:cs typeface="Trebuchet MS"/>
              <a:sym typeface="Trebuchet MS"/>
            </a:endParaRPr>
          </a:p>
          <a:p>
            <a:pPr marL="0" marR="0" lvl="0" indent="0" algn="l" rtl="0">
              <a:lnSpc>
                <a:spcPct val="90000"/>
              </a:lnSpc>
              <a:spcBef>
                <a:spcPts val="2000"/>
              </a:spcBef>
              <a:spcAft>
                <a:spcPts val="0"/>
              </a:spcAft>
              <a:buNone/>
            </a:pPr>
            <a:endParaRPr sz="1800" i="0" u="none" strike="noStrike" cap="none">
              <a:solidFill>
                <a:srgbClr val="7400FF"/>
              </a:solidFill>
              <a:latin typeface="Trebuchet MS"/>
              <a:ea typeface="Trebuchet MS"/>
              <a:cs typeface="Trebuchet MS"/>
              <a:sym typeface="Trebuchet MS"/>
            </a:endParaRPr>
          </a:p>
        </p:txBody>
      </p:sp>
      <p:sp>
        <p:nvSpPr>
          <p:cNvPr id="793" name="Google Shape;793;p36"/>
          <p:cNvSpPr/>
          <p:nvPr/>
        </p:nvSpPr>
        <p:spPr>
          <a:xfrm>
            <a:off x="1475314" y="1831067"/>
            <a:ext cx="9144000" cy="18258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DEPLOYABLE</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HPC: SLURM, PBS, LSF, SGE</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Cloud: Kubernetes</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Hadoop/Spark: Yarn</a:t>
            </a:r>
            <a:endParaRPr sz="2100">
              <a:latin typeface="Trebuchet MS"/>
              <a:ea typeface="Trebuchet MS"/>
              <a:cs typeface="Trebuchet MS"/>
              <a:sym typeface="Trebuchet MS"/>
            </a:endParaRPr>
          </a:p>
        </p:txBody>
      </p:sp>
      <p:sp>
        <p:nvSpPr>
          <p:cNvPr id="794" name="Google Shape;794;p36"/>
          <p:cNvSpPr/>
          <p:nvPr/>
        </p:nvSpPr>
        <p:spPr>
          <a:xfrm>
            <a:off x="1475314" y="4161588"/>
            <a:ext cx="7091700" cy="16911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PYDATA NATIVE</a:t>
            </a:r>
            <a:endParaRPr sz="18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Migration: Built on top of NumPy, Pandas Scikit-Learn, etc</a:t>
            </a:r>
            <a:endParaRPr sz="2400" i="0" u="none" strike="noStrike" cap="none">
              <a:solidFill>
                <a:srgbClr val="5E5E5E"/>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Easy Training: With the same API</a:t>
            </a:r>
            <a:endParaRPr sz="2100">
              <a:latin typeface="Trebuchet MS"/>
              <a:ea typeface="Trebuchet MS"/>
              <a:cs typeface="Trebuchet MS"/>
              <a:sym typeface="Trebuchet MS"/>
            </a:endParaRPr>
          </a:p>
        </p:txBody>
      </p:sp>
      <p:sp>
        <p:nvSpPr>
          <p:cNvPr id="795" name="Google Shape;795;p36"/>
          <p:cNvSpPr/>
          <p:nvPr/>
        </p:nvSpPr>
        <p:spPr>
          <a:xfrm>
            <a:off x="9144000" y="4161588"/>
            <a:ext cx="8546400" cy="2023500"/>
          </a:xfrm>
          <a:prstGeom prst="rect">
            <a:avLst/>
          </a:prstGeom>
          <a:noFill/>
          <a:ln>
            <a:noFill/>
          </a:ln>
        </p:spPr>
        <p:txBody>
          <a:bodyPr spcFirstLastPara="1" wrap="square" lIns="91425" tIns="45725" rIns="91425" bIns="45725" anchor="t" anchorCtr="0">
            <a:noAutofit/>
          </a:bodyPr>
          <a:lstStyle/>
          <a:p>
            <a:pPr marL="0" marR="0" lvl="0" indent="0" algn="l" rtl="0">
              <a:lnSpc>
                <a:spcPct val="90000"/>
              </a:lnSpc>
              <a:spcBef>
                <a:spcPts val="0"/>
              </a:spcBef>
              <a:spcAft>
                <a:spcPts val="0"/>
              </a:spcAft>
              <a:buNone/>
            </a:pPr>
            <a:r>
              <a:rPr lang="en-US" sz="2400" b="1" i="0" u="none" strike="noStrike" cap="none">
                <a:solidFill>
                  <a:srgbClr val="7400FF"/>
                </a:solidFill>
                <a:latin typeface="Trebuchet MS"/>
                <a:ea typeface="Trebuchet MS"/>
                <a:cs typeface="Trebuchet MS"/>
                <a:sym typeface="Trebuchet MS"/>
              </a:rPr>
              <a:t>POPULAR</a:t>
            </a:r>
            <a:endParaRPr sz="2400" b="1" i="0" u="none" strike="noStrike" cap="none">
              <a:solidFill>
                <a:srgbClr val="FFFFFF"/>
              </a:solidFill>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Most Common parallelism framework today in the PyData and SciPy community </a:t>
            </a:r>
            <a:endParaRPr sz="2100">
              <a:latin typeface="Trebuchet MS"/>
              <a:ea typeface="Trebuchet MS"/>
              <a:cs typeface="Trebuchet MS"/>
              <a:sym typeface="Trebuchet MS"/>
            </a:endParaRPr>
          </a:p>
          <a:p>
            <a:pPr marL="736600" marR="0" lvl="0" indent="-311150" algn="l" rtl="0">
              <a:lnSpc>
                <a:spcPct val="90000"/>
              </a:lnSpc>
              <a:spcBef>
                <a:spcPts val="1000"/>
              </a:spcBef>
              <a:spcAft>
                <a:spcPts val="0"/>
              </a:spcAft>
              <a:buClr>
                <a:srgbClr val="9900FF"/>
              </a:buClr>
              <a:buSzPts val="3300"/>
              <a:buFont typeface="Trebuchet MS"/>
              <a:buChar char="▸"/>
            </a:pPr>
            <a:r>
              <a:rPr lang="en-US" sz="2400" i="0" u="none" strike="noStrike" cap="none">
                <a:solidFill>
                  <a:srgbClr val="5E5E5E"/>
                </a:solidFill>
                <a:latin typeface="Trebuchet MS"/>
                <a:ea typeface="Trebuchet MS"/>
                <a:cs typeface="Trebuchet MS"/>
                <a:sym typeface="Trebuchet MS"/>
              </a:rPr>
              <a:t>Millions of monthly Downloads and Dozens of Integrations</a:t>
            </a:r>
            <a:endParaRPr sz="2100">
              <a:latin typeface="Trebuchet MS"/>
              <a:ea typeface="Trebuchet MS"/>
              <a:cs typeface="Trebuchet MS"/>
              <a:sym typeface="Trebuchet MS"/>
            </a:endParaRPr>
          </a:p>
        </p:txBody>
      </p:sp>
      <p:sp>
        <p:nvSpPr>
          <p:cNvPr id="796" name="Google Shape;796;p36"/>
          <p:cNvSpPr/>
          <p:nvPr/>
        </p:nvSpPr>
        <p:spPr>
          <a:xfrm>
            <a:off x="1475325" y="6476900"/>
            <a:ext cx="75297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797" name="Google Shape;797;p36"/>
          <p:cNvSpPr/>
          <p:nvPr/>
        </p:nvSpPr>
        <p:spPr>
          <a:xfrm>
            <a:off x="9299850" y="6477100"/>
            <a:ext cx="7512900" cy="2465100"/>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675" rIns="91425" bIns="45675" anchor="ctr" anchorCtr="0">
            <a:noAutofit/>
          </a:bodyPr>
          <a:lstStyle/>
          <a:p>
            <a:pPr marL="0" marR="0" lvl="0" indent="0" algn="ctr" rtl="0">
              <a:spcBef>
                <a:spcPts val="0"/>
              </a:spcBef>
              <a:spcAft>
                <a:spcPts val="0"/>
              </a:spcAft>
              <a:buNone/>
            </a:pPr>
            <a:endParaRPr sz="2300" b="0" i="0" u="none" strike="noStrike" cap="none">
              <a:solidFill>
                <a:srgbClr val="FFFFFF"/>
              </a:solidFill>
              <a:latin typeface="Arial"/>
              <a:ea typeface="Arial"/>
              <a:cs typeface="Arial"/>
              <a:sym typeface="Arial"/>
            </a:endParaRPr>
          </a:p>
        </p:txBody>
      </p:sp>
      <p:sp>
        <p:nvSpPr>
          <p:cNvPr id="798" name="Google Shape;798;p36"/>
          <p:cNvSpPr/>
          <p:nvPr/>
        </p:nvSpPr>
        <p:spPr>
          <a:xfrm>
            <a:off x="1785050" y="7205177"/>
            <a:ext cx="3317400" cy="13389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Pandas, Scikit-Learn, Numba and many more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Single CPU core</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In-memory data</a:t>
            </a:r>
            <a:endParaRPr sz="1800" b="0" i="0" u="none" strike="noStrike" cap="none">
              <a:solidFill>
                <a:srgbClr val="FFFFFF"/>
              </a:solidFill>
              <a:latin typeface="Arial"/>
              <a:ea typeface="Arial"/>
              <a:cs typeface="Arial"/>
              <a:sym typeface="Arial"/>
            </a:endParaRPr>
          </a:p>
        </p:txBody>
      </p:sp>
      <p:sp>
        <p:nvSpPr>
          <p:cNvPr id="799" name="Google Shape;799;p36"/>
          <p:cNvSpPr/>
          <p:nvPr/>
        </p:nvSpPr>
        <p:spPr>
          <a:xfrm>
            <a:off x="1785050" y="6553301"/>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PYDATA</a:t>
            </a:r>
            <a:endParaRPr sz="2800" b="1" i="0" u="none" strike="noStrike" cap="none">
              <a:solidFill>
                <a:srgbClr val="76B900"/>
              </a:solidFill>
              <a:latin typeface="Trebuchet MS"/>
              <a:ea typeface="Trebuchet MS"/>
              <a:cs typeface="Trebuchet MS"/>
              <a:sym typeface="Trebuchet MS"/>
            </a:endParaRPr>
          </a:p>
        </p:txBody>
      </p:sp>
      <p:sp>
        <p:nvSpPr>
          <p:cNvPr id="800" name="Google Shape;800;p36"/>
          <p:cNvSpPr/>
          <p:nvPr/>
        </p:nvSpPr>
        <p:spPr>
          <a:xfrm>
            <a:off x="9592608" y="7153222"/>
            <a:ext cx="6647700" cy="15882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Multi-core and distributed PyData</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NumPy -&gt; Dask Array</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Pandas -&gt; Dask DataFrame</a:t>
            </a:r>
            <a:endParaRPr sz="1800" b="0" i="0" u="none" strike="noStrike" cap="none">
              <a:solidFill>
                <a:srgbClr val="000000"/>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Scikit-Learn -&gt; Dask-ML</a:t>
            </a:r>
            <a:endParaRPr sz="1800" b="0" i="0" u="none" strike="noStrike" cap="none">
              <a:solidFill>
                <a:srgbClr val="FFFFFF"/>
              </a:solidFill>
              <a:latin typeface="Arial"/>
              <a:ea typeface="Arial"/>
              <a:cs typeface="Arial"/>
              <a:sym typeface="Arial"/>
            </a:endParaRPr>
          </a:p>
          <a:p>
            <a:pPr marL="0" marR="0" lvl="0" indent="0" algn="l" rtl="0">
              <a:lnSpc>
                <a:spcPct val="9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 -&gt; Dask Futures</a:t>
            </a:r>
            <a:endParaRPr sz="1800" b="0" i="0" u="none" strike="noStrike" cap="none">
              <a:solidFill>
                <a:srgbClr val="FFFFFF"/>
              </a:solidFill>
              <a:latin typeface="Arial"/>
              <a:ea typeface="Arial"/>
              <a:cs typeface="Arial"/>
              <a:sym typeface="Arial"/>
            </a:endParaRPr>
          </a:p>
        </p:txBody>
      </p:sp>
      <p:sp>
        <p:nvSpPr>
          <p:cNvPr id="801" name="Google Shape;801;p36"/>
          <p:cNvSpPr/>
          <p:nvPr/>
        </p:nvSpPr>
        <p:spPr>
          <a:xfrm>
            <a:off x="9605596" y="6538580"/>
            <a:ext cx="6647700" cy="480000"/>
          </a:xfrm>
          <a:prstGeom prst="rect">
            <a:avLst/>
          </a:prstGeom>
          <a:noFill/>
          <a:ln>
            <a:noFill/>
          </a:ln>
        </p:spPr>
        <p:txBody>
          <a:bodyPr spcFirstLastPara="1" wrap="square" lIns="91425" tIns="45675" rIns="91425" bIns="45675" anchor="b" anchorCtr="0">
            <a:noAutofit/>
          </a:bodyPr>
          <a:lstStyle/>
          <a:p>
            <a:pPr marL="0" marR="0" lvl="0" indent="0" algn="l" rtl="0">
              <a:lnSpc>
                <a:spcPct val="90000"/>
              </a:lnSpc>
              <a:spcBef>
                <a:spcPts val="0"/>
              </a:spcBef>
              <a:spcAft>
                <a:spcPts val="0"/>
              </a:spcAft>
              <a:buNone/>
            </a:pPr>
            <a:r>
              <a:rPr lang="en-US" sz="2800" b="1" i="0" u="none" strike="noStrike" cap="none">
                <a:solidFill>
                  <a:srgbClr val="76B900"/>
                </a:solidFill>
                <a:latin typeface="Trebuchet MS"/>
                <a:ea typeface="Trebuchet MS"/>
                <a:cs typeface="Trebuchet MS"/>
                <a:sym typeface="Trebuchet MS"/>
              </a:rPr>
              <a:t>DASK</a:t>
            </a:r>
            <a:endParaRPr sz="2800" b="1" i="0" u="none" strike="noStrike" cap="none">
              <a:solidFill>
                <a:srgbClr val="76B900"/>
              </a:solidFill>
              <a:latin typeface="Trebuchet MS"/>
              <a:ea typeface="Trebuchet MS"/>
              <a:cs typeface="Trebuchet MS"/>
              <a:sym typeface="Trebuchet MS"/>
            </a:endParaRPr>
          </a:p>
        </p:txBody>
      </p:sp>
      <p:pic>
        <p:nvPicPr>
          <p:cNvPr id="802" name="Google Shape;802;p36"/>
          <p:cNvPicPr preferRelativeResize="0"/>
          <p:nvPr/>
        </p:nvPicPr>
        <p:blipFill rotWithShape="1">
          <a:blip r:embed="rId3">
            <a:alphaModFix/>
          </a:blip>
          <a:srcRect/>
          <a:stretch/>
        </p:blipFill>
        <p:spPr>
          <a:xfrm>
            <a:off x="5666743" y="7852412"/>
            <a:ext cx="1163909" cy="484949"/>
          </a:xfrm>
          <a:prstGeom prst="rect">
            <a:avLst/>
          </a:prstGeom>
          <a:noFill/>
          <a:ln>
            <a:noFill/>
          </a:ln>
        </p:spPr>
      </p:pic>
      <p:pic>
        <p:nvPicPr>
          <p:cNvPr id="803" name="Google Shape;803;p36"/>
          <p:cNvPicPr preferRelativeResize="0"/>
          <p:nvPr/>
        </p:nvPicPr>
        <p:blipFill rotWithShape="1">
          <a:blip r:embed="rId4">
            <a:alphaModFix/>
          </a:blip>
          <a:srcRect/>
          <a:stretch/>
        </p:blipFill>
        <p:spPr>
          <a:xfrm>
            <a:off x="6219435" y="7013713"/>
            <a:ext cx="1361237" cy="539207"/>
          </a:xfrm>
          <a:prstGeom prst="rect">
            <a:avLst/>
          </a:prstGeom>
          <a:noFill/>
          <a:ln>
            <a:noFill/>
          </a:ln>
        </p:spPr>
      </p:pic>
      <p:pic>
        <p:nvPicPr>
          <p:cNvPr id="804" name="Google Shape;804;p36" descr="pandas-logo.png"/>
          <p:cNvPicPr preferRelativeResize="0"/>
          <p:nvPr/>
        </p:nvPicPr>
        <p:blipFill rotWithShape="1">
          <a:blip r:embed="rId5">
            <a:alphaModFix/>
          </a:blip>
          <a:srcRect/>
          <a:stretch/>
        </p:blipFill>
        <p:spPr>
          <a:xfrm>
            <a:off x="8033361" y="6973167"/>
            <a:ext cx="705080" cy="553034"/>
          </a:xfrm>
          <a:prstGeom prst="rect">
            <a:avLst/>
          </a:prstGeom>
          <a:noFill/>
          <a:ln>
            <a:noFill/>
          </a:ln>
        </p:spPr>
      </p:pic>
      <p:pic>
        <p:nvPicPr>
          <p:cNvPr id="805" name="Google Shape;805;p36" descr="Scikit learn logo small.svg"/>
          <p:cNvPicPr preferRelativeResize="0"/>
          <p:nvPr/>
        </p:nvPicPr>
        <p:blipFill rotWithShape="1">
          <a:blip r:embed="rId6">
            <a:alphaModFix/>
          </a:blip>
          <a:srcRect/>
          <a:stretch/>
        </p:blipFill>
        <p:spPr>
          <a:xfrm>
            <a:off x="7270331" y="7829505"/>
            <a:ext cx="792828" cy="425243"/>
          </a:xfrm>
          <a:prstGeom prst="rect">
            <a:avLst/>
          </a:prstGeom>
          <a:noFill/>
          <a:ln>
            <a:noFill/>
          </a:ln>
        </p:spPr>
      </p:pic>
      <p:pic>
        <p:nvPicPr>
          <p:cNvPr id="806" name="Google Shape;806;p36" descr="Image result for numba logo"/>
          <p:cNvPicPr preferRelativeResize="0"/>
          <p:nvPr/>
        </p:nvPicPr>
        <p:blipFill rotWithShape="1">
          <a:blip r:embed="rId7">
            <a:alphaModFix/>
          </a:blip>
          <a:srcRect/>
          <a:stretch/>
        </p:blipFill>
        <p:spPr>
          <a:xfrm>
            <a:off x="5240221" y="6983709"/>
            <a:ext cx="586926" cy="586926"/>
          </a:xfrm>
          <a:prstGeom prst="rect">
            <a:avLst/>
          </a:prstGeom>
          <a:noFill/>
          <a:ln>
            <a:noFill/>
          </a:ln>
        </p:spPr>
      </p:pic>
      <p:cxnSp>
        <p:nvCxnSpPr>
          <p:cNvPr id="807" name="Google Shape;807;p36"/>
          <p:cNvCxnSpPr/>
          <p:nvPr/>
        </p:nvCxnSpPr>
        <p:spPr>
          <a:xfrm>
            <a:off x="1475314" y="9108589"/>
            <a:ext cx="15337500" cy="0"/>
          </a:xfrm>
          <a:prstGeom prst="straightConnector1">
            <a:avLst/>
          </a:prstGeom>
          <a:noFill/>
          <a:ln w="9525" cap="flat" cmpd="sng">
            <a:solidFill>
              <a:srgbClr val="595959"/>
            </a:solidFill>
            <a:prstDash val="solid"/>
            <a:round/>
            <a:headEnd type="none" w="sm" len="sm"/>
            <a:tailEnd type="triangle" w="lg" len="lg"/>
          </a:ln>
        </p:spPr>
      </p:cxnSp>
      <p:sp>
        <p:nvSpPr>
          <p:cNvPr id="808" name="Google Shape;808;p36"/>
          <p:cNvSpPr txBox="1"/>
          <p:nvPr/>
        </p:nvSpPr>
        <p:spPr>
          <a:xfrm>
            <a:off x="6263175" y="9065507"/>
            <a:ext cx="5768100" cy="8466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sz="1800" b="0" i="0" u="none" strike="noStrike" cap="none">
              <a:solidFill>
                <a:srgbClr val="FFFFFF"/>
              </a:solidFill>
              <a:latin typeface="Arial"/>
              <a:ea typeface="Arial"/>
              <a:cs typeface="Arial"/>
              <a:sym typeface="Arial"/>
            </a:endParaRPr>
          </a:p>
        </p:txBody>
      </p:sp>
      <p:pic>
        <p:nvPicPr>
          <p:cNvPr id="809" name="Google Shape;809;p36"/>
          <p:cNvPicPr preferRelativeResize="0"/>
          <p:nvPr/>
        </p:nvPicPr>
        <p:blipFill rotWithShape="1">
          <a:blip r:embed="rId8">
            <a:alphaModFix/>
          </a:blip>
          <a:srcRect/>
          <a:stretch/>
        </p:blipFill>
        <p:spPr>
          <a:xfrm>
            <a:off x="13105543" y="7009999"/>
            <a:ext cx="3640300" cy="14716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7"/>
          <p:cNvSpPr txBox="1">
            <a:spLocks noGrp="1"/>
          </p:cNvSpPr>
          <p:nvPr>
            <p:ph type="body" idx="1"/>
          </p:nvPr>
        </p:nvSpPr>
        <p:spPr>
          <a:xfrm>
            <a:off x="861250" y="2971659"/>
            <a:ext cx="10214100" cy="6198300"/>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dirty="0"/>
              <a:t>TCP sockets are slow!</a:t>
            </a:r>
            <a:endParaRPr dirty="0"/>
          </a:p>
          <a:p>
            <a:pPr marL="283111" lvl="0" indent="-283111" algn="l" rtl="0">
              <a:lnSpc>
                <a:spcPct val="90000"/>
              </a:lnSpc>
              <a:spcBef>
                <a:spcPts val="3000"/>
              </a:spcBef>
              <a:spcAft>
                <a:spcPts val="0"/>
              </a:spcAft>
              <a:buClr>
                <a:schemeClr val="lt2"/>
              </a:buClr>
              <a:buSzPts val="1920"/>
              <a:buFont typeface="Noto Sans Symbols"/>
              <a:buChar char="▸"/>
            </a:pPr>
            <a:r>
              <a:rPr lang="en-US" dirty="0"/>
              <a:t>UCX provides uniform access to transports (TCP, InfiniBand, </a:t>
            </a:r>
            <a:br>
              <a:rPr lang="en-US" dirty="0"/>
            </a:br>
            <a:r>
              <a:rPr lang="en-US" dirty="0"/>
              <a:t>shared memory, </a:t>
            </a:r>
            <a:r>
              <a:rPr lang="en-US" dirty="0" err="1"/>
              <a:t>NVLink</a:t>
            </a:r>
            <a:r>
              <a:rPr lang="en-US" dirty="0"/>
              <a:t>)</a:t>
            </a:r>
            <a:endParaRPr dirty="0"/>
          </a:p>
          <a:p>
            <a:pPr marL="283111" lvl="0" indent="-283111" algn="l" rtl="0">
              <a:lnSpc>
                <a:spcPct val="90000"/>
              </a:lnSpc>
              <a:spcBef>
                <a:spcPts val="3000"/>
              </a:spcBef>
              <a:spcAft>
                <a:spcPts val="0"/>
              </a:spcAft>
              <a:buClr>
                <a:schemeClr val="lt2"/>
              </a:buClr>
              <a:buSzPts val="1920"/>
              <a:buFont typeface="Noto Sans Symbols"/>
              <a:buChar char="▸"/>
            </a:pPr>
            <a:r>
              <a:rPr lang="en-US" dirty="0"/>
              <a:t>Python bindings for UCX (</a:t>
            </a:r>
            <a:r>
              <a:rPr lang="en-US" dirty="0" err="1"/>
              <a:t>ucx-py</a:t>
            </a:r>
            <a:r>
              <a:rPr lang="en-US" dirty="0"/>
              <a:t>)</a:t>
            </a:r>
            <a:endParaRPr dirty="0"/>
          </a:p>
          <a:p>
            <a:pPr marL="283110" lvl="0" indent="-283110" algn="l" rtl="0">
              <a:lnSpc>
                <a:spcPct val="90000"/>
              </a:lnSpc>
              <a:spcBef>
                <a:spcPts val="3000"/>
              </a:spcBef>
              <a:spcAft>
                <a:spcPts val="0"/>
              </a:spcAft>
              <a:buClr>
                <a:schemeClr val="lt2"/>
              </a:buClr>
              <a:buSzPts val="1920"/>
              <a:buFont typeface="Noto Sans Symbols"/>
              <a:buChar char="▸"/>
            </a:pPr>
            <a:r>
              <a:rPr lang="en-US" dirty="0"/>
              <a:t>Will provide best communication performance, to </a:t>
            </a:r>
            <a:r>
              <a:rPr lang="en-US" dirty="0" err="1"/>
              <a:t>Dask</a:t>
            </a:r>
            <a:r>
              <a:rPr lang="en-US" dirty="0"/>
              <a:t> </a:t>
            </a:r>
            <a:br>
              <a:rPr lang="en-US" dirty="0"/>
            </a:br>
            <a:r>
              <a:rPr lang="en-US" dirty="0"/>
              <a:t>based on available hardware on nodes/cluster</a:t>
            </a:r>
            <a:endParaRPr dirty="0"/>
          </a:p>
          <a:p>
            <a:pPr marL="283111" lvl="0" indent="-283111" algn="l" rtl="0">
              <a:lnSpc>
                <a:spcPct val="90000"/>
              </a:lnSpc>
              <a:spcBef>
                <a:spcPts val="3000"/>
              </a:spcBef>
              <a:spcAft>
                <a:spcPts val="0"/>
              </a:spcAft>
              <a:buSzPts val="1920"/>
              <a:buChar char="▸"/>
            </a:pPr>
            <a:r>
              <a:rPr lang="en-US" dirty="0"/>
              <a:t>Easy to use!</a:t>
            </a:r>
            <a:endParaRPr dirty="0"/>
          </a:p>
        </p:txBody>
      </p:sp>
      <p:sp>
        <p:nvSpPr>
          <p:cNvPr id="816" name="Google Shape;816;p3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OpenUCX?</a:t>
            </a:r>
            <a:endParaRPr/>
          </a:p>
        </p:txBody>
      </p:sp>
      <p:sp>
        <p:nvSpPr>
          <p:cNvPr id="817" name="Google Shape;817;p3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Bringing Hardware Accelerated Communications to Dask</a:t>
            </a:r>
            <a:endParaRPr/>
          </a:p>
        </p:txBody>
      </p:sp>
      <p:grpSp>
        <p:nvGrpSpPr>
          <p:cNvPr id="818" name="Google Shape;818;p37"/>
          <p:cNvGrpSpPr/>
          <p:nvPr/>
        </p:nvGrpSpPr>
        <p:grpSpPr>
          <a:xfrm>
            <a:off x="1909589" y="7110464"/>
            <a:ext cx="7479257" cy="1245881"/>
            <a:chOff x="9925878" y="2310106"/>
            <a:chExt cx="7063900" cy="2358730"/>
          </a:xfrm>
        </p:grpSpPr>
        <p:sp>
          <p:nvSpPr>
            <p:cNvPr id="819" name="Google Shape;819;p3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820" name="Google Shape;820;p3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821" name="Google Shape;821;p37"/>
          <p:cNvSpPr txBox="1"/>
          <p:nvPr/>
        </p:nvSpPr>
        <p:spPr>
          <a:xfrm>
            <a:off x="2090388" y="724852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conda install -c conda-forge -c rapidsai \</a:t>
            </a:r>
            <a:endParaRPr sz="1600" b="0" i="0" u="none" strike="noStrike" cap="none">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US" sz="1600" b="0" i="0" u="none" strike="noStrike" cap="none">
                <a:solidFill>
                  <a:schemeClr val="accent4"/>
                </a:solidFill>
                <a:latin typeface="Courier New"/>
                <a:ea typeface="Courier New"/>
                <a:cs typeface="Courier New"/>
                <a:sym typeface="Courier New"/>
              </a:rPr>
              <a:t>  cudatoolkit=&lt;CUDA version&gt; ucx-proc=*=gpu ucx ucx-py </a:t>
            </a:r>
            <a:endParaRPr sz="1600" b="0" i="0" u="none" strike="noStrike" cap="none">
              <a:solidFill>
                <a:schemeClr val="accent4"/>
              </a:solidFill>
              <a:latin typeface="Courier New"/>
              <a:ea typeface="Courier New"/>
              <a:cs typeface="Courier New"/>
              <a:sym typeface="Courier New"/>
            </a:endParaRPr>
          </a:p>
        </p:txBody>
      </p:sp>
      <p:pic>
        <p:nvPicPr>
          <p:cNvPr id="822" name="Google Shape;822;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2700" y="7488300"/>
            <a:ext cx="1717750" cy="1723300"/>
          </a:xfrm>
          <a:prstGeom prst="rect">
            <a:avLst/>
          </a:prstGeom>
          <a:noFill/>
          <a:ln>
            <a:noFill/>
          </a:ln>
        </p:spPr>
      </p:pic>
      <p:pic>
        <p:nvPicPr>
          <p:cNvPr id="823" name="Google Shape;823;p37" descr="A screenshot of a cell phone&#10;&#10;Description generated with high confidence"/>
          <p:cNvPicPr preferRelativeResize="0"/>
          <p:nvPr/>
        </p:nvPicPr>
        <p:blipFill rotWithShape="1">
          <a:blip r:embed="rId4">
            <a:alphaModFix/>
          </a:blip>
          <a:srcRect/>
          <a:stretch/>
        </p:blipFill>
        <p:spPr>
          <a:xfrm>
            <a:off x="9739376" y="2975001"/>
            <a:ext cx="8146400" cy="6122050"/>
          </a:xfrm>
          <a:prstGeom prst="rect">
            <a:avLst/>
          </a:prstGeom>
          <a:noFill/>
          <a:ln>
            <a:noFill/>
          </a:ln>
        </p:spPr>
      </p:pic>
      <p:grpSp>
        <p:nvGrpSpPr>
          <p:cNvPr id="824" name="Google Shape;824;p37"/>
          <p:cNvGrpSpPr/>
          <p:nvPr/>
        </p:nvGrpSpPr>
        <p:grpSpPr>
          <a:xfrm>
            <a:off x="1909589" y="8457314"/>
            <a:ext cx="7479151" cy="1245813"/>
            <a:chOff x="9925878" y="2310106"/>
            <a:chExt cx="7063800" cy="2358600"/>
          </a:xfrm>
        </p:grpSpPr>
        <p:sp>
          <p:nvSpPr>
            <p:cNvPr id="825" name="Google Shape;825;p37"/>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826" name="Google Shape;826;p37"/>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
        <p:nvSpPr>
          <p:cNvPr id="827" name="Google Shape;827;p37"/>
          <p:cNvSpPr txBox="1"/>
          <p:nvPr/>
        </p:nvSpPr>
        <p:spPr>
          <a:xfrm>
            <a:off x="2090388" y="8519175"/>
            <a:ext cx="8947500" cy="1107900"/>
          </a:xfrm>
          <a:prstGeom prst="rect">
            <a:avLst/>
          </a:prstGeom>
          <a:noFill/>
          <a:ln>
            <a:noFill/>
          </a:ln>
        </p:spPr>
        <p:txBody>
          <a:bodyPr spcFirstLastPara="1" wrap="square" lIns="152375" tIns="152375" rIns="152375" bIns="152375" anchor="t" anchorCtr="0">
            <a:noAutofit/>
          </a:bodyPr>
          <a:lstStyle/>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cluster = LocalCUDACluster(protocol='ucx'</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enable_infiniband=True,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                               enable_nvlink=True)</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r>
              <a:rPr lang="en-US" sz="1600">
                <a:solidFill>
                  <a:schemeClr val="accent4"/>
                </a:solidFill>
                <a:latin typeface="Courier New"/>
                <a:ea typeface="Courier New"/>
                <a:cs typeface="Courier New"/>
                <a:sym typeface="Courier New"/>
              </a:rPr>
              <a:t>client = Client(cluster)</a:t>
            </a: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2"/>
              </a:buClr>
              <a:buSzPts val="1100"/>
              <a:buFont typeface="Arial"/>
              <a:buNone/>
            </a:pPr>
            <a:endParaRPr sz="1600">
              <a:solidFill>
                <a:schemeClr val="accent4"/>
              </a:solidFill>
              <a:latin typeface="Courier New"/>
              <a:ea typeface="Courier New"/>
              <a:cs typeface="Courier New"/>
              <a:sym typeface="Courier New"/>
            </a:endParaRPr>
          </a:p>
          <a:p>
            <a:pPr marL="0" marR="0" lvl="0" indent="0" algn="l" rtl="0">
              <a:lnSpc>
                <a:spcPct val="100000"/>
              </a:lnSpc>
              <a:spcBef>
                <a:spcPts val="0"/>
              </a:spcBef>
              <a:spcAft>
                <a:spcPts val="0"/>
              </a:spcAft>
              <a:buNone/>
            </a:pPr>
            <a:endParaRPr sz="1600">
              <a:solidFill>
                <a:schemeClr val="accent4"/>
              </a:solidFill>
              <a:latin typeface="Courier New"/>
              <a:ea typeface="Courier New"/>
              <a:cs typeface="Courier New"/>
              <a:sym typeface="Courier New"/>
            </a:endParaRPr>
          </a:p>
        </p:txBody>
      </p:sp>
      <p:sp>
        <p:nvSpPr>
          <p:cNvPr id="828" name="Google Shape;828;p37"/>
          <p:cNvSpPr txBox="1"/>
          <p:nvPr/>
        </p:nvSpPr>
        <p:spPr>
          <a:xfrm>
            <a:off x="11644175" y="8910675"/>
            <a:ext cx="4336800" cy="792600"/>
          </a:xfrm>
          <a:prstGeom prst="rect">
            <a:avLst/>
          </a:prstGeom>
          <a:noFill/>
          <a:ln>
            <a:noFill/>
          </a:ln>
        </p:spPr>
        <p:txBody>
          <a:bodyPr spcFirstLastPara="1" wrap="square" lIns="91425" tIns="45675" rIns="91425" bIns="45675" anchor="t" anchorCtr="0">
            <a:noAutofit/>
          </a:bodyPr>
          <a:lstStyle/>
          <a:p>
            <a:pPr marL="0" marR="0" lvl="0" indent="0" algn="l" rtl="0">
              <a:lnSpc>
                <a:spcPct val="90000"/>
              </a:lnSpc>
              <a:spcBef>
                <a:spcPts val="3000"/>
              </a:spcBef>
              <a:spcAft>
                <a:spcPts val="0"/>
              </a:spcAft>
              <a:buClr>
                <a:srgbClr val="76B900"/>
              </a:buClr>
              <a:buSzPts val="2900"/>
              <a:buFont typeface="Noto Sans Symbols"/>
              <a:buNone/>
            </a:pPr>
            <a:r>
              <a:rPr lang="en-US" sz="2000" b="0" i="0" u="none" strike="noStrike" cap="none">
                <a:solidFill>
                  <a:srgbClr val="868686"/>
                </a:solidFill>
                <a:latin typeface="Trebuchet MS"/>
                <a:ea typeface="Trebuchet MS"/>
                <a:cs typeface="Trebuchet MS"/>
                <a:sym typeface="Trebuchet MS"/>
              </a:rPr>
              <a:t>NVIDIA DGX-2 Inner join Benchmark</a:t>
            </a:r>
            <a:endParaRPr sz="2000" b="0" i="0" u="none" strike="noStrike" cap="none">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p:nvPr/>
        </p:nvSpPr>
        <p:spPr>
          <a:xfrm>
            <a:off x="830585" y="2975208"/>
            <a:ext cx="8316000" cy="5539800"/>
          </a:xfrm>
          <a:prstGeom prst="rect">
            <a:avLst/>
          </a:prstGeom>
          <a:noFill/>
          <a:ln>
            <a:noFill/>
          </a:ln>
        </p:spPr>
        <p:txBody>
          <a:bodyPr spcFirstLastPara="1" wrap="square" lIns="137150" tIns="68550" rIns="137150" bIns="68550" anchor="t" anchorCtr="0">
            <a:noAutofit/>
          </a:bodyPr>
          <a:lstStyle/>
          <a:p>
            <a:pPr marL="457200" marR="0" lvl="0" indent="-406400" algn="l" rtl="0">
              <a:lnSpc>
                <a:spcPct val="90000"/>
              </a:lnSpc>
              <a:spcBef>
                <a:spcPts val="3000"/>
              </a:spcBef>
              <a:spcAft>
                <a:spcPts val="0"/>
              </a:spcAft>
              <a:buClr>
                <a:srgbClr val="9900FF"/>
              </a:buClr>
              <a:buSzPts val="2800"/>
              <a:buFont typeface="Trebuchet MS"/>
              <a:buChar char="▸"/>
            </a:pPr>
            <a:r>
              <a:rPr lang="en-US" sz="2800" dirty="0">
                <a:solidFill>
                  <a:srgbClr val="868686"/>
                </a:solidFill>
                <a:latin typeface="Trebuchet MS"/>
                <a:ea typeface="Trebuchet MS"/>
                <a:cs typeface="Trebuchet MS"/>
                <a:sym typeface="Trebuchet MS"/>
              </a:rPr>
              <a:t>Thousands of cores with up to ~20 </a:t>
            </a:r>
            <a:r>
              <a:rPr lang="en-US" sz="2800" dirty="0" err="1">
                <a:solidFill>
                  <a:srgbClr val="868686"/>
                </a:solidFill>
                <a:latin typeface="Trebuchet MS"/>
                <a:ea typeface="Trebuchet MS"/>
                <a:cs typeface="Trebuchet MS"/>
                <a:sym typeface="Trebuchet MS"/>
              </a:rPr>
              <a:t>TeraFlops</a:t>
            </a:r>
            <a:r>
              <a:rPr lang="en-US" sz="2800" dirty="0">
                <a:solidFill>
                  <a:srgbClr val="868686"/>
                </a:solidFill>
                <a:latin typeface="Trebuchet MS"/>
                <a:ea typeface="Trebuchet MS"/>
                <a:cs typeface="Trebuchet MS"/>
                <a:sym typeface="Trebuchet MS"/>
              </a:rPr>
              <a:t> of general purpose compute performance</a:t>
            </a:r>
            <a:endParaRPr sz="2800" dirty="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dirty="0">
                <a:solidFill>
                  <a:srgbClr val="868686"/>
                </a:solidFill>
                <a:latin typeface="Trebuchet MS"/>
                <a:ea typeface="Trebuchet MS"/>
                <a:cs typeface="Trebuchet MS"/>
                <a:sym typeface="Trebuchet MS"/>
              </a:rPr>
              <a:t>Up to 1.5 TB/s of memory bandwidth</a:t>
            </a:r>
            <a:endParaRPr sz="2800" dirty="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dirty="0">
                <a:solidFill>
                  <a:srgbClr val="868686"/>
                </a:solidFill>
                <a:latin typeface="Trebuchet MS"/>
                <a:ea typeface="Trebuchet MS"/>
                <a:cs typeface="Trebuchet MS"/>
                <a:sym typeface="Trebuchet MS"/>
              </a:rPr>
              <a:t>Hardware interconnects for up to 600 GB/s bidirectional GPU &lt;--&gt; GPU bandwidth</a:t>
            </a:r>
            <a:endParaRPr sz="2800" dirty="0">
              <a:solidFill>
                <a:srgbClr val="868686"/>
              </a:solidFill>
              <a:latin typeface="Trebuchet MS"/>
              <a:ea typeface="Trebuchet MS"/>
              <a:cs typeface="Trebuchet MS"/>
              <a:sym typeface="Trebuchet MS"/>
            </a:endParaRPr>
          </a:p>
          <a:p>
            <a:pPr marL="457200" marR="0" lvl="0" indent="-406400" algn="l" rtl="0">
              <a:lnSpc>
                <a:spcPct val="90000"/>
              </a:lnSpc>
              <a:spcBef>
                <a:spcPts val="0"/>
              </a:spcBef>
              <a:spcAft>
                <a:spcPts val="0"/>
              </a:spcAft>
              <a:buClr>
                <a:srgbClr val="9900FF"/>
              </a:buClr>
              <a:buSzPts val="2800"/>
              <a:buFont typeface="Trebuchet MS"/>
              <a:buChar char="▸"/>
            </a:pPr>
            <a:r>
              <a:rPr lang="en-US" sz="2800" dirty="0">
                <a:solidFill>
                  <a:srgbClr val="868686"/>
                </a:solidFill>
                <a:latin typeface="Trebuchet MS"/>
                <a:ea typeface="Trebuchet MS"/>
                <a:cs typeface="Trebuchet MS"/>
                <a:sym typeface="Trebuchet MS"/>
              </a:rPr>
              <a:t>Can scale up to 16x GPUs in a single node</a:t>
            </a:r>
            <a:endParaRPr sz="3000" dirty="0">
              <a:solidFill>
                <a:schemeClr val="accent4"/>
              </a:solidFill>
              <a:latin typeface="Trebuchet MS"/>
              <a:ea typeface="Trebuchet MS"/>
              <a:cs typeface="Trebuchet MS"/>
              <a:sym typeface="Trebuchet MS"/>
            </a:endParaRPr>
          </a:p>
          <a:p>
            <a:pPr marL="0" lvl="0" indent="0" algn="l" rtl="0">
              <a:spcBef>
                <a:spcPts val="0"/>
              </a:spcBef>
              <a:spcAft>
                <a:spcPts val="0"/>
              </a:spcAft>
              <a:buNone/>
            </a:pPr>
            <a:endParaRPr sz="2600" dirty="0">
              <a:solidFill>
                <a:schemeClr val="dk2"/>
              </a:solidFill>
              <a:latin typeface="Trebuchet MS"/>
              <a:ea typeface="Trebuchet MS"/>
              <a:cs typeface="Trebuchet MS"/>
              <a:sym typeface="Trebuchet MS"/>
            </a:endParaRPr>
          </a:p>
          <a:p>
            <a:pPr marL="0" lvl="0" indent="0" algn="l" rtl="0">
              <a:spcBef>
                <a:spcPts val="0"/>
              </a:spcBef>
              <a:spcAft>
                <a:spcPts val="0"/>
              </a:spcAft>
              <a:buNone/>
            </a:pPr>
            <a:endParaRPr sz="2600" dirty="0">
              <a:solidFill>
                <a:schemeClr val="dk2"/>
              </a:solidFill>
              <a:latin typeface="Trebuchet MS"/>
              <a:ea typeface="Trebuchet MS"/>
              <a:cs typeface="Trebuchet MS"/>
              <a:sym typeface="Trebuchet MS"/>
            </a:endParaRPr>
          </a:p>
          <a:p>
            <a:pPr marL="0" lvl="0" indent="0" algn="l" rtl="0">
              <a:spcBef>
                <a:spcPts val="0"/>
              </a:spcBef>
              <a:spcAft>
                <a:spcPts val="0"/>
              </a:spcAft>
              <a:buNone/>
            </a:pPr>
            <a:r>
              <a:rPr lang="en-US" sz="2600" b="1" dirty="0">
                <a:solidFill>
                  <a:schemeClr val="lt2"/>
                </a:solidFill>
                <a:latin typeface="Trebuchet MS"/>
                <a:ea typeface="Trebuchet MS"/>
                <a:cs typeface="Trebuchet MS"/>
                <a:sym typeface="Trebuchet MS"/>
              </a:rPr>
              <a:t>Almost never run out of compute relative to memory bandwidth!</a:t>
            </a:r>
            <a:endParaRPr sz="2600" b="1" dirty="0">
              <a:solidFill>
                <a:schemeClr val="lt2"/>
              </a:solidFill>
              <a:latin typeface="Trebuchet MS"/>
              <a:ea typeface="Trebuchet MS"/>
              <a:cs typeface="Trebuchet MS"/>
              <a:sym typeface="Trebuchet MS"/>
            </a:endParaRPr>
          </a:p>
        </p:txBody>
      </p:sp>
      <p:sp>
        <p:nvSpPr>
          <p:cNvPr id="91" name="Google Shape;91;p1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Why GPUs?</a:t>
            </a:r>
            <a:endParaRPr/>
          </a:p>
        </p:txBody>
      </p:sp>
      <p:sp>
        <p:nvSpPr>
          <p:cNvPr id="92" name="Google Shape;92;p1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Numerous hardware advantages</a:t>
            </a:r>
            <a:endParaRPr/>
          </a:p>
        </p:txBody>
      </p:sp>
      <p:pic>
        <p:nvPicPr>
          <p:cNvPr id="93" name="Google Shape;93;p1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9146575" y="3024100"/>
            <a:ext cx="8545075" cy="640880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38"/>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5" name="Google Shape;835;p38"/>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36" name="Google Shape;836;p38"/>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a:solidFill>
                <a:schemeClr val="dk2"/>
              </a:solidFill>
              <a:latin typeface="Trebuchet MS"/>
              <a:ea typeface="Trebuchet MS"/>
              <a:cs typeface="Trebuchet MS"/>
              <a:sym typeface="Trebuchet MS"/>
            </a:endParaRPr>
          </a:p>
        </p:txBody>
      </p:sp>
      <p:sp>
        <p:nvSpPr>
          <p:cNvPr id="837" name="Google Shape;837;p38"/>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38" name="Google Shape;838;p38"/>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NetworkX,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39" name="Google Shape;839;p38"/>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pic>
        <p:nvPicPr>
          <p:cNvPr id="840" name="Google Shape;840;p38"/>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41" name="Google Shape;841;p38"/>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42" name="Google Shape;842;p38"/>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43" name="Google Shape;843;p38"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44" name="Google Shape;844;p38"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45" name="Google Shape;845;p38"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cxnSp>
        <p:nvCxnSpPr>
          <p:cNvPr id="846" name="Google Shape;846;p38"/>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47" name="Google Shape;847;p38"/>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sp>
        <p:nvSpPr>
          <p:cNvPr id="848" name="Google Shape;848;p3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Up with RAPIDS</a:t>
            </a:r>
            <a:endParaRPr/>
          </a:p>
        </p:txBody>
      </p:sp>
      <p:pic>
        <p:nvPicPr>
          <p:cNvPr id="849" name="Google Shape;849;p38"/>
          <p:cNvPicPr preferRelativeResize="0"/>
          <p:nvPr/>
        </p:nvPicPr>
        <p:blipFill>
          <a:blip r:embed="rId9">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39"/>
          <p:cNvSpPr/>
          <p:nvPr/>
        </p:nvSpPr>
        <p:spPr>
          <a:xfrm>
            <a:off x="1475314" y="2616264"/>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6" name="Google Shape;856;p39"/>
          <p:cNvSpPr/>
          <p:nvPr/>
        </p:nvSpPr>
        <p:spPr>
          <a:xfrm>
            <a:off x="9299837" y="2616264"/>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7" name="Google Shape;857;p39"/>
          <p:cNvSpPr/>
          <p:nvPr/>
        </p:nvSpPr>
        <p:spPr>
          <a:xfrm>
            <a:off x="1475314" y="5932126"/>
            <a:ext cx="7529817"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8" name="Google Shape;858;p39"/>
          <p:cNvSpPr/>
          <p:nvPr/>
        </p:nvSpPr>
        <p:spPr>
          <a:xfrm>
            <a:off x="9299837" y="5932126"/>
            <a:ext cx="7512849" cy="2997024"/>
          </a:xfrm>
          <a:prstGeom prst="rect">
            <a:avLst/>
          </a:prstGeom>
          <a:solidFill>
            <a:srgbClr val="EFEFEF"/>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859" name="Google Shape;859;p39"/>
          <p:cNvSpPr/>
          <p:nvPr/>
        </p:nvSpPr>
        <p:spPr>
          <a:xfrm>
            <a:off x="1785049" y="346475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Accelerated on single GPU</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CuPy/PyTorch/..</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cuDF</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cuML</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dk2"/>
                </a:solidFill>
                <a:latin typeface="Trebuchet MS"/>
                <a:ea typeface="Trebuchet MS"/>
                <a:cs typeface="Trebuchet MS"/>
                <a:sym typeface="Trebuchet MS"/>
              </a:rPr>
              <a:t>NetworkX -&gt; cuGraph</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Numba -&gt; Numba</a:t>
            </a:r>
            <a:endParaRPr sz="1800" b="0" i="0" u="none" strike="noStrike" cap="none">
              <a:solidFill>
                <a:schemeClr val="dk2"/>
              </a:solidFill>
              <a:latin typeface="Trebuchet MS"/>
              <a:ea typeface="Trebuchet MS"/>
              <a:cs typeface="Trebuchet MS"/>
              <a:sym typeface="Trebuchet MS"/>
            </a:endParaRPr>
          </a:p>
        </p:txBody>
      </p:sp>
      <p:sp>
        <p:nvSpPr>
          <p:cNvPr id="860" name="Google Shape;860;p39"/>
          <p:cNvSpPr/>
          <p:nvPr/>
        </p:nvSpPr>
        <p:spPr>
          <a:xfrm>
            <a:off x="1785049" y="2977114"/>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AND OTHERS</a:t>
            </a:r>
            <a:endParaRPr/>
          </a:p>
        </p:txBody>
      </p:sp>
      <p:sp>
        <p:nvSpPr>
          <p:cNvPr id="861" name="Google Shape;861;p39"/>
          <p:cNvSpPr/>
          <p:nvPr/>
        </p:nvSpPr>
        <p:spPr>
          <a:xfrm>
            <a:off x="9592607" y="3815978"/>
            <a:ext cx="6647789"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Multi-GPU</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On single Node (DGX)</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Or across a cluster</a:t>
            </a:r>
            <a:endParaRPr/>
          </a:p>
        </p:txBody>
      </p:sp>
      <p:sp>
        <p:nvSpPr>
          <p:cNvPr id="862" name="Google Shape;862;p39"/>
          <p:cNvSpPr/>
          <p:nvPr/>
        </p:nvSpPr>
        <p:spPr>
          <a:xfrm>
            <a:off x="9592607" y="2940538"/>
            <a:ext cx="6647789" cy="86793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RAPIDS + DASK </a:t>
            </a:r>
            <a:br>
              <a:rPr lang="en-US" sz="2800" b="1" i="0" u="none" strike="noStrike" cap="none">
                <a:solidFill>
                  <a:schemeClr val="lt2"/>
                </a:solidFill>
                <a:latin typeface="Trebuchet MS"/>
                <a:ea typeface="Trebuchet MS"/>
                <a:cs typeface="Trebuchet MS"/>
                <a:sym typeface="Trebuchet MS"/>
              </a:rPr>
            </a:br>
            <a:r>
              <a:rPr lang="en-US" sz="2800" b="1" i="0" u="none" strike="noStrike" cap="none">
                <a:solidFill>
                  <a:schemeClr val="lt2"/>
                </a:solidFill>
                <a:latin typeface="Trebuchet MS"/>
                <a:ea typeface="Trebuchet MS"/>
                <a:cs typeface="Trebuchet MS"/>
                <a:sym typeface="Trebuchet MS"/>
              </a:rPr>
              <a:t>WITH OPENUCX</a:t>
            </a:r>
            <a:endParaRPr sz="2800" b="1" i="0" u="none" strike="noStrike" cap="none">
              <a:solidFill>
                <a:schemeClr val="lt2"/>
              </a:solidFill>
              <a:latin typeface="Trebuchet MS"/>
              <a:ea typeface="Trebuchet MS"/>
              <a:cs typeface="Trebuchet MS"/>
              <a:sym typeface="Trebuchet MS"/>
            </a:endParaRPr>
          </a:p>
        </p:txBody>
      </p:sp>
      <p:sp>
        <p:nvSpPr>
          <p:cNvPr id="863" name="Google Shape;863;p39"/>
          <p:cNvSpPr/>
          <p:nvPr/>
        </p:nvSpPr>
        <p:spPr>
          <a:xfrm>
            <a:off x="1785049" y="6794735"/>
            <a:ext cx="3317303" cy="133882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Pandas, Scikit-Learn, Numba and many more</a:t>
            </a:r>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Single CPU core</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In-memory data</a:t>
            </a:r>
            <a:endParaRPr/>
          </a:p>
        </p:txBody>
      </p:sp>
      <p:sp>
        <p:nvSpPr>
          <p:cNvPr id="864" name="Google Shape;864;p39"/>
          <p:cNvSpPr/>
          <p:nvPr/>
        </p:nvSpPr>
        <p:spPr>
          <a:xfrm>
            <a:off x="1785049"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PYDATA</a:t>
            </a:r>
            <a:endParaRPr sz="2800" b="1" i="0" u="none" strike="noStrike" cap="none">
              <a:solidFill>
                <a:schemeClr val="lt2"/>
              </a:solidFill>
              <a:latin typeface="Trebuchet MS"/>
              <a:ea typeface="Trebuchet MS"/>
              <a:cs typeface="Trebuchet MS"/>
              <a:sym typeface="Trebuchet MS"/>
            </a:endParaRPr>
          </a:p>
        </p:txBody>
      </p:sp>
      <p:sp>
        <p:nvSpPr>
          <p:cNvPr id="865" name="Google Shape;865;p39"/>
          <p:cNvSpPr/>
          <p:nvPr/>
        </p:nvSpPr>
        <p:spPr>
          <a:xfrm>
            <a:off x="9592607" y="6794735"/>
            <a:ext cx="6647789" cy="1588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Multi-core and distributed PyData</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NumPy -&gt; Dask Array</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Pandas -&gt; Dask DataFrame</a:t>
            </a:r>
            <a:endParaRPr sz="1800" b="0" i="0" u="none" strike="noStrike" cap="none">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Scikit-Learn -&gt; Dask-ML</a:t>
            </a:r>
            <a:endParaRPr/>
          </a:p>
          <a:p>
            <a:pPr marL="0" marR="0" lvl="0" indent="0" algn="l" rtl="0">
              <a:lnSpc>
                <a:spcPct val="90000"/>
              </a:lnSpc>
              <a:spcBef>
                <a:spcPts val="0"/>
              </a:spcBef>
              <a:spcAft>
                <a:spcPts val="0"/>
              </a:spcAft>
              <a:buNone/>
            </a:pPr>
            <a:r>
              <a:rPr lang="en-US" sz="1800" b="0" i="0" u="none" strike="noStrike" cap="none">
                <a:solidFill>
                  <a:schemeClr val="dk2"/>
                </a:solidFill>
                <a:latin typeface="Trebuchet MS"/>
                <a:ea typeface="Trebuchet MS"/>
                <a:cs typeface="Trebuchet MS"/>
                <a:sym typeface="Trebuchet MS"/>
              </a:rPr>
              <a:t>… -&gt; Dask Futures</a:t>
            </a:r>
            <a:endParaRPr/>
          </a:p>
        </p:txBody>
      </p:sp>
      <p:sp>
        <p:nvSpPr>
          <p:cNvPr id="866" name="Google Shape;866;p39"/>
          <p:cNvSpPr/>
          <p:nvPr/>
        </p:nvSpPr>
        <p:spPr>
          <a:xfrm>
            <a:off x="9592607" y="6295258"/>
            <a:ext cx="6647789" cy="48013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DASK</a:t>
            </a:r>
            <a:endParaRPr sz="2800" b="1" i="0" u="none" strike="noStrike" cap="none">
              <a:solidFill>
                <a:schemeClr val="lt2"/>
              </a:solidFill>
              <a:latin typeface="Trebuchet MS"/>
              <a:ea typeface="Trebuchet MS"/>
              <a:cs typeface="Trebuchet MS"/>
              <a:sym typeface="Trebuchet MS"/>
            </a:endParaRPr>
          </a:p>
        </p:txBody>
      </p:sp>
      <p:pic>
        <p:nvPicPr>
          <p:cNvPr id="867" name="Google Shape;867;p39"/>
          <p:cNvPicPr preferRelativeResize="0"/>
          <p:nvPr/>
        </p:nvPicPr>
        <p:blipFill rotWithShape="1">
          <a:blip r:embed="rId3">
            <a:alphaModFix/>
          </a:blip>
          <a:srcRect/>
          <a:stretch/>
        </p:blipFill>
        <p:spPr>
          <a:xfrm>
            <a:off x="5670317" y="3666001"/>
            <a:ext cx="2951422" cy="1121790"/>
          </a:xfrm>
          <a:prstGeom prst="rect">
            <a:avLst/>
          </a:prstGeom>
          <a:noFill/>
          <a:ln>
            <a:noFill/>
          </a:ln>
        </p:spPr>
      </p:pic>
      <p:pic>
        <p:nvPicPr>
          <p:cNvPr id="868" name="Google Shape;868;p39"/>
          <p:cNvPicPr preferRelativeResize="0"/>
          <p:nvPr/>
        </p:nvPicPr>
        <p:blipFill rotWithShape="1">
          <a:blip r:embed="rId3">
            <a:alphaModFix/>
          </a:blip>
          <a:srcRect/>
          <a:stretch/>
        </p:blipFill>
        <p:spPr>
          <a:xfrm>
            <a:off x="14062852" y="2823059"/>
            <a:ext cx="2192934" cy="833500"/>
          </a:xfrm>
          <a:prstGeom prst="rect">
            <a:avLst/>
          </a:prstGeom>
          <a:noFill/>
          <a:ln>
            <a:noFill/>
          </a:ln>
        </p:spPr>
      </p:pic>
      <p:pic>
        <p:nvPicPr>
          <p:cNvPr id="869" name="Google Shape;869;p39"/>
          <p:cNvPicPr preferRelativeResize="0"/>
          <p:nvPr/>
        </p:nvPicPr>
        <p:blipFill rotWithShape="1">
          <a:blip r:embed="rId4">
            <a:alphaModFix/>
          </a:blip>
          <a:srcRect/>
          <a:stretch/>
        </p:blipFill>
        <p:spPr>
          <a:xfrm>
            <a:off x="5666743" y="7623811"/>
            <a:ext cx="1163908" cy="484949"/>
          </a:xfrm>
          <a:prstGeom prst="rect">
            <a:avLst/>
          </a:prstGeom>
          <a:noFill/>
          <a:ln>
            <a:noFill/>
          </a:ln>
        </p:spPr>
      </p:pic>
      <p:pic>
        <p:nvPicPr>
          <p:cNvPr id="870" name="Google Shape;870;p39"/>
          <p:cNvPicPr preferRelativeResize="0"/>
          <p:nvPr/>
        </p:nvPicPr>
        <p:blipFill rotWithShape="1">
          <a:blip r:embed="rId5">
            <a:alphaModFix/>
          </a:blip>
          <a:srcRect/>
          <a:stretch/>
        </p:blipFill>
        <p:spPr>
          <a:xfrm>
            <a:off x="6219435" y="6785113"/>
            <a:ext cx="1361238" cy="539206"/>
          </a:xfrm>
          <a:prstGeom prst="rect">
            <a:avLst/>
          </a:prstGeom>
          <a:noFill/>
          <a:ln>
            <a:noFill/>
          </a:ln>
        </p:spPr>
      </p:pic>
      <p:pic>
        <p:nvPicPr>
          <p:cNvPr id="871" name="Google Shape;871;p39" descr="pandas-logo.png"/>
          <p:cNvPicPr preferRelativeResize="0"/>
          <p:nvPr/>
        </p:nvPicPr>
        <p:blipFill rotWithShape="1">
          <a:blip r:embed="rId6">
            <a:alphaModFix/>
          </a:blip>
          <a:srcRect/>
          <a:stretch/>
        </p:blipFill>
        <p:spPr>
          <a:xfrm>
            <a:off x="8033360" y="6744567"/>
            <a:ext cx="705080" cy="553033"/>
          </a:xfrm>
          <a:prstGeom prst="rect">
            <a:avLst/>
          </a:prstGeom>
          <a:noFill/>
          <a:ln>
            <a:noFill/>
          </a:ln>
        </p:spPr>
      </p:pic>
      <p:pic>
        <p:nvPicPr>
          <p:cNvPr id="872" name="Google Shape;872;p39" descr="Scikit learn logo small.svg"/>
          <p:cNvPicPr preferRelativeResize="0"/>
          <p:nvPr/>
        </p:nvPicPr>
        <p:blipFill rotWithShape="1">
          <a:blip r:embed="rId7">
            <a:alphaModFix/>
          </a:blip>
          <a:srcRect/>
          <a:stretch/>
        </p:blipFill>
        <p:spPr>
          <a:xfrm>
            <a:off x="7270331" y="7600904"/>
            <a:ext cx="792828" cy="425243"/>
          </a:xfrm>
          <a:prstGeom prst="rect">
            <a:avLst/>
          </a:prstGeom>
          <a:noFill/>
          <a:ln>
            <a:noFill/>
          </a:ln>
        </p:spPr>
      </p:pic>
      <p:pic>
        <p:nvPicPr>
          <p:cNvPr id="873" name="Google Shape;873;p39" descr="Image result for numba logo"/>
          <p:cNvPicPr preferRelativeResize="0"/>
          <p:nvPr/>
        </p:nvPicPr>
        <p:blipFill rotWithShape="1">
          <a:blip r:embed="rId8">
            <a:alphaModFix/>
          </a:blip>
          <a:srcRect/>
          <a:stretch/>
        </p:blipFill>
        <p:spPr>
          <a:xfrm>
            <a:off x="5240222" y="6755109"/>
            <a:ext cx="586926" cy="586926"/>
          </a:xfrm>
          <a:prstGeom prst="rect">
            <a:avLst/>
          </a:prstGeom>
          <a:noFill/>
          <a:ln>
            <a:noFill/>
          </a:ln>
        </p:spPr>
      </p:pic>
      <p:pic>
        <p:nvPicPr>
          <p:cNvPr id="874" name="Google Shape;874;p39"/>
          <p:cNvPicPr preferRelativeResize="0"/>
          <p:nvPr/>
        </p:nvPicPr>
        <p:blipFill rotWithShape="1">
          <a:blip r:embed="rId9">
            <a:alphaModFix/>
          </a:blip>
          <a:srcRect/>
          <a:stretch/>
        </p:blipFill>
        <p:spPr>
          <a:xfrm>
            <a:off x="14756339" y="3710497"/>
            <a:ext cx="805959" cy="808558"/>
          </a:xfrm>
          <a:prstGeom prst="rect">
            <a:avLst/>
          </a:prstGeom>
          <a:noFill/>
          <a:ln>
            <a:noFill/>
          </a:ln>
        </p:spPr>
      </p:pic>
      <p:pic>
        <p:nvPicPr>
          <p:cNvPr id="875" name="Google Shape;875;p39"/>
          <p:cNvPicPr preferRelativeResize="0"/>
          <p:nvPr/>
        </p:nvPicPr>
        <p:blipFill rotWithShape="1">
          <a:blip r:embed="rId10">
            <a:alphaModFix/>
          </a:blip>
          <a:srcRect/>
          <a:stretch/>
        </p:blipFill>
        <p:spPr>
          <a:xfrm>
            <a:off x="14278052" y="4731128"/>
            <a:ext cx="1619548" cy="654710"/>
          </a:xfrm>
          <a:prstGeom prst="rect">
            <a:avLst/>
          </a:prstGeom>
          <a:noFill/>
          <a:ln>
            <a:noFill/>
          </a:ln>
        </p:spPr>
      </p:pic>
      <p:pic>
        <p:nvPicPr>
          <p:cNvPr id="876" name="Google Shape;876;p39"/>
          <p:cNvPicPr preferRelativeResize="0"/>
          <p:nvPr/>
        </p:nvPicPr>
        <p:blipFill rotWithShape="1">
          <a:blip r:embed="rId10">
            <a:alphaModFix/>
          </a:blip>
          <a:srcRect/>
          <a:stretch/>
        </p:blipFill>
        <p:spPr>
          <a:xfrm>
            <a:off x="14278052" y="7161123"/>
            <a:ext cx="1619548" cy="654710"/>
          </a:xfrm>
          <a:prstGeom prst="rect">
            <a:avLst/>
          </a:prstGeom>
          <a:noFill/>
          <a:ln>
            <a:noFill/>
          </a:ln>
        </p:spPr>
      </p:pic>
      <p:cxnSp>
        <p:nvCxnSpPr>
          <p:cNvPr id="877" name="Google Shape;877;p39"/>
          <p:cNvCxnSpPr/>
          <p:nvPr/>
        </p:nvCxnSpPr>
        <p:spPr>
          <a:xfrm rot="10800000" flipH="1">
            <a:off x="1254038" y="2579688"/>
            <a:ext cx="13983" cy="6349462"/>
          </a:xfrm>
          <a:prstGeom prst="straightConnector1">
            <a:avLst/>
          </a:prstGeom>
          <a:noFill/>
          <a:ln w="9525" cap="flat" cmpd="sng">
            <a:solidFill>
              <a:srgbClr val="595959"/>
            </a:solidFill>
            <a:prstDash val="solid"/>
            <a:round/>
            <a:headEnd type="none" w="sm" len="sm"/>
            <a:tailEnd type="triangle" w="lg" len="lg"/>
          </a:ln>
        </p:spPr>
      </p:cxnSp>
      <p:sp>
        <p:nvSpPr>
          <p:cNvPr id="878" name="Google Shape;878;p39"/>
          <p:cNvSpPr txBox="1"/>
          <p:nvPr/>
        </p:nvSpPr>
        <p:spPr>
          <a:xfrm rot="-5400000">
            <a:off x="-1831936" y="5346588"/>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Up / Accelerate</a:t>
            </a:r>
            <a:endParaRPr sz="2400" b="0" i="0" u="none" strike="noStrike" cap="none">
              <a:solidFill>
                <a:srgbClr val="595959"/>
              </a:solidFill>
              <a:latin typeface="Trebuchet MS"/>
              <a:ea typeface="Trebuchet MS"/>
              <a:cs typeface="Trebuchet MS"/>
              <a:sym typeface="Trebuchet MS"/>
            </a:endParaRPr>
          </a:p>
        </p:txBody>
      </p:sp>
      <p:cxnSp>
        <p:nvCxnSpPr>
          <p:cNvPr id="879" name="Google Shape;879;p39"/>
          <p:cNvCxnSpPr/>
          <p:nvPr/>
        </p:nvCxnSpPr>
        <p:spPr>
          <a:xfrm>
            <a:off x="1475314" y="9108590"/>
            <a:ext cx="15337372" cy="0"/>
          </a:xfrm>
          <a:prstGeom prst="straightConnector1">
            <a:avLst/>
          </a:prstGeom>
          <a:noFill/>
          <a:ln w="9525" cap="flat" cmpd="sng">
            <a:solidFill>
              <a:srgbClr val="595959"/>
            </a:solidFill>
            <a:prstDash val="solid"/>
            <a:round/>
            <a:headEnd type="none" w="sm" len="sm"/>
            <a:tailEnd type="triangle" w="lg" len="lg"/>
          </a:ln>
        </p:spPr>
      </p:cxnSp>
      <p:sp>
        <p:nvSpPr>
          <p:cNvPr id="880" name="Google Shape;880;p39"/>
          <p:cNvSpPr txBox="1"/>
          <p:nvPr/>
        </p:nvSpPr>
        <p:spPr>
          <a:xfrm>
            <a:off x="6263175" y="9065506"/>
            <a:ext cx="5768000" cy="846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400" b="0" i="0" u="none" strike="noStrike" cap="none">
                <a:solidFill>
                  <a:srgbClr val="595959"/>
                </a:solidFill>
                <a:latin typeface="Trebuchet MS"/>
                <a:ea typeface="Trebuchet MS"/>
                <a:cs typeface="Trebuchet MS"/>
                <a:sym typeface="Trebuchet MS"/>
              </a:rPr>
              <a:t>Scale Out / Parallelize</a:t>
            </a:r>
            <a:endParaRPr/>
          </a:p>
        </p:txBody>
      </p:sp>
      <p:sp>
        <p:nvSpPr>
          <p:cNvPr id="881" name="Google Shape;881;p3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Scale Out with RAPIDS + Dask with OpenUCX</a:t>
            </a:r>
            <a:endParaRPr/>
          </a:p>
        </p:txBody>
      </p:sp>
      <p:pic>
        <p:nvPicPr>
          <p:cNvPr id="882" name="Google Shape;882;p39"/>
          <p:cNvPicPr preferRelativeResize="0"/>
          <p:nvPr/>
        </p:nvPicPr>
        <p:blipFill>
          <a:blip r:embed="rId11">
            <a:alphaModFix/>
          </a:blip>
          <a:stretch>
            <a:fillRect/>
          </a:stretch>
        </p:blipFill>
        <p:spPr>
          <a:xfrm>
            <a:off x="6600018" y="8133579"/>
            <a:ext cx="904875" cy="666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4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cuDF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cxnSp>
        <p:nvCxnSpPr>
          <p:cNvPr id="893" name="Google Shape;893;p4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894" name="Google Shape;894;p4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895" name="Google Shape;895;p4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896" name="Google Shape;896;p4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897" name="Google Shape;897;p4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898" name="Google Shape;898;p4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899" name="Google Shape;899;p4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900" name="Google Shape;900;p4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01" name="Google Shape;901;p4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902" name="Google Shape;902;p4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903" name="Google Shape;903;p4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904" name="Google Shape;904;p4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905" name="Google Shape;905;p4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06" name="Google Shape;906;p4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07" name="Google Shape;907;p4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908" name="Google Shape;908;p4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909" name="Google Shape;909;p4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910" name="Google Shape;910;p4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911" name="Google Shape;911;p4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912" name="Google Shape;912;p4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Data Wrangling and Feature Engineering</a:t>
            </a:r>
            <a:endParaRPr/>
          </a:p>
        </p:txBody>
      </p:sp>
      <p:sp>
        <p:nvSpPr>
          <p:cNvPr id="913" name="Google Shape;913;p41"/>
          <p:cNvSpPr/>
          <p:nvPr/>
        </p:nvSpPr>
        <p:spPr>
          <a:xfrm>
            <a:off x="1391531" y="2855128"/>
            <a:ext cx="150297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914" name="Google Shape;914;p4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42"/>
          <p:cNvPicPr preferRelativeResize="0"/>
          <p:nvPr/>
        </p:nvPicPr>
        <p:blipFill rotWithShape="1">
          <a:blip r:embed="rId3">
            <a:alphaModFix/>
          </a:blip>
          <a:srcRect/>
          <a:stretch/>
        </p:blipFill>
        <p:spPr>
          <a:xfrm>
            <a:off x="677334" y="3306517"/>
            <a:ext cx="16933333" cy="5555173"/>
          </a:xfrm>
          <a:prstGeom prst="rect">
            <a:avLst/>
          </a:prstGeom>
          <a:noFill/>
          <a:ln>
            <a:noFill/>
          </a:ln>
        </p:spPr>
      </p:pic>
      <p:sp>
        <p:nvSpPr>
          <p:cNvPr id="921" name="Google Shape;921;p4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GPU-Accelerated ETL</a:t>
            </a:r>
            <a:endParaRPr/>
          </a:p>
        </p:txBody>
      </p:sp>
      <p:sp>
        <p:nvSpPr>
          <p:cNvPr id="922" name="Google Shape;922;p4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Average Data Scientist Spends 90+% of Their Time in ETL as Opposed to Training Models</a:t>
            </a:r>
            <a:endParaRPr/>
          </a:p>
          <a:p>
            <a:pPr marL="0" lvl="0" indent="0" algn="ctr" rtl="0">
              <a:lnSpc>
                <a:spcPct val="90000"/>
              </a:lnSpc>
              <a:spcBef>
                <a:spcPts val="3000"/>
              </a:spcBef>
              <a:spcAft>
                <a:spcPts val="0"/>
              </a:spcAft>
              <a:buSzPts val="3000"/>
              <a:buFont typeface="Trebuchet M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43"/>
          <p:cNvSpPr txBox="1"/>
          <p:nvPr/>
        </p:nvSpPr>
        <p:spPr>
          <a:xfrm>
            <a:off x="11103228" y="3568700"/>
            <a:ext cx="2691122" cy="154701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Pandas</a:t>
            </a:r>
            <a:endParaRPr sz="2400" b="0" i="0" u="none" strike="noStrike" cap="none">
              <a:solidFill>
                <a:srgbClr val="4D4D4D"/>
              </a:solidFill>
              <a:latin typeface="Trebuchet MS"/>
              <a:ea typeface="Trebuchet MS"/>
              <a:cs typeface="Trebuchet MS"/>
              <a:sym typeface="Trebuchet MS"/>
            </a:endParaRPr>
          </a:p>
        </p:txBody>
      </p:sp>
      <p:sp>
        <p:nvSpPr>
          <p:cNvPr id="928" name="Google Shape;928;p43"/>
          <p:cNvSpPr txBox="1"/>
          <p:nvPr/>
        </p:nvSpPr>
        <p:spPr>
          <a:xfrm>
            <a:off x="11101067" y="6648682"/>
            <a:ext cx="2688336" cy="154703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Cub</a:t>
            </a:r>
            <a:endParaRPr sz="2400" b="0" i="0" u="none" strike="noStrike" cap="none">
              <a:solidFill>
                <a:srgbClr val="4D4D4D"/>
              </a:solidFill>
              <a:latin typeface="Arial"/>
              <a:ea typeface="Arial"/>
              <a:cs typeface="Arial"/>
              <a:sym typeface="Arial"/>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Jitify</a:t>
            </a:r>
            <a:endParaRPr sz="2400" b="0" i="0" u="none" strike="noStrike" cap="none">
              <a:solidFill>
                <a:srgbClr val="4D4D4D"/>
              </a:solidFill>
              <a:latin typeface="Trebuchet MS"/>
              <a:ea typeface="Trebuchet MS"/>
              <a:cs typeface="Trebuchet MS"/>
              <a:sym typeface="Trebuchet MS"/>
            </a:endParaRPr>
          </a:p>
        </p:txBody>
      </p:sp>
      <p:sp>
        <p:nvSpPr>
          <p:cNvPr id="929" name="Google Shape;929;p43"/>
          <p:cNvSpPr/>
          <p:nvPr/>
        </p:nvSpPr>
        <p:spPr>
          <a:xfrm>
            <a:off x="4531976" y="3568700"/>
            <a:ext cx="3746950"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930" name="Google Shape;930;p43"/>
          <p:cNvSpPr/>
          <p:nvPr/>
        </p:nvSpPr>
        <p:spPr>
          <a:xfrm>
            <a:off x="4531976" y="4595361"/>
            <a:ext cx="3746950" cy="860500"/>
          </a:xfrm>
          <a:prstGeom prst="rect">
            <a:avLst/>
          </a:prstGeom>
          <a:solidFill>
            <a:srgbClr val="229FA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931" name="Google Shape;931;p43"/>
          <p:cNvSpPr/>
          <p:nvPr/>
        </p:nvSpPr>
        <p:spPr>
          <a:xfrm>
            <a:off x="4531976" y="5622022"/>
            <a:ext cx="3746950" cy="860500"/>
          </a:xfrm>
          <a:prstGeom prst="rect">
            <a:avLst/>
          </a:prstGeom>
          <a:solidFill>
            <a:srgbClr val="7400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 </a:t>
            </a:r>
            <a:endParaRPr sz="2400" b="0" i="0" u="none" strike="noStrike" cap="none">
              <a:solidFill>
                <a:srgbClr val="FFFFFF"/>
              </a:solidFill>
              <a:latin typeface="Trebuchet MS"/>
              <a:ea typeface="Trebuchet MS"/>
              <a:cs typeface="Trebuchet MS"/>
              <a:sym typeface="Trebuchet MS"/>
            </a:endParaRPr>
          </a:p>
        </p:txBody>
      </p:sp>
      <p:sp>
        <p:nvSpPr>
          <p:cNvPr id="932" name="Google Shape;932;p43"/>
          <p:cNvSpPr/>
          <p:nvPr/>
        </p:nvSpPr>
        <p:spPr>
          <a:xfrm>
            <a:off x="4531749" y="6648682"/>
            <a:ext cx="3746950" cy="860500"/>
          </a:xfrm>
          <a:prstGeom prst="rect">
            <a:avLst/>
          </a:prstGeom>
          <a:solidFill>
            <a:srgbClr val="878787"/>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933" name="Google Shape;933;p43"/>
          <p:cNvSpPr/>
          <p:nvPr/>
        </p:nvSpPr>
        <p:spPr>
          <a:xfrm>
            <a:off x="4531913" y="7675342"/>
            <a:ext cx="3746950"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cxnSp>
        <p:nvCxnSpPr>
          <p:cNvPr id="934" name="Google Shape;934;p43"/>
          <p:cNvCxnSpPr/>
          <p:nvPr/>
        </p:nvCxnSpPr>
        <p:spPr>
          <a:xfrm>
            <a:off x="8631011" y="3996040"/>
            <a:ext cx="2152650" cy="0"/>
          </a:xfrm>
          <a:prstGeom prst="straightConnector1">
            <a:avLst/>
          </a:prstGeom>
          <a:noFill/>
          <a:ln w="31750" cap="flat" cmpd="sng">
            <a:solidFill>
              <a:schemeClr val="accent4"/>
            </a:solidFill>
            <a:prstDash val="solid"/>
            <a:round/>
            <a:headEnd type="none" w="sm" len="sm"/>
            <a:tailEnd type="triangle" w="med" len="med"/>
          </a:ln>
        </p:spPr>
      </p:cxnSp>
      <p:cxnSp>
        <p:nvCxnSpPr>
          <p:cNvPr id="935" name="Google Shape;935;p43"/>
          <p:cNvCxnSpPr/>
          <p:nvPr/>
        </p:nvCxnSpPr>
        <p:spPr>
          <a:xfrm>
            <a:off x="8631011" y="7072843"/>
            <a:ext cx="2152650" cy="0"/>
          </a:xfrm>
          <a:prstGeom prst="straightConnector1">
            <a:avLst/>
          </a:prstGeom>
          <a:noFill/>
          <a:ln w="31750" cap="flat" cmpd="sng">
            <a:solidFill>
              <a:schemeClr val="accent4"/>
            </a:solidFill>
            <a:prstDash val="solid"/>
            <a:round/>
            <a:headEnd type="none" w="sm" len="sm"/>
            <a:tailEnd type="triangle" w="med" len="med"/>
          </a:ln>
        </p:spPr>
      </p:cxnSp>
      <p:sp>
        <p:nvSpPr>
          <p:cNvPr id="936" name="Google Shape;936;p4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pic>
        <p:nvPicPr>
          <p:cNvPr id="942" name="Google Shape;942;p44"/>
          <p:cNvPicPr preferRelativeResize="0"/>
          <p:nvPr/>
        </p:nvPicPr>
        <p:blipFill rotWithShape="1">
          <a:blip r:embed="rId3">
            <a:alphaModFix/>
          </a:blip>
          <a:srcRect/>
          <a:stretch/>
        </p:blipFill>
        <p:spPr>
          <a:xfrm>
            <a:off x="14790731" y="6226657"/>
            <a:ext cx="1164888" cy="807808"/>
          </a:xfrm>
          <a:prstGeom prst="rect">
            <a:avLst/>
          </a:prstGeom>
          <a:noFill/>
          <a:ln>
            <a:noFill/>
          </a:ln>
        </p:spPr>
      </p:pic>
      <p:pic>
        <p:nvPicPr>
          <p:cNvPr id="943" name="Google Shape;943;p44"/>
          <p:cNvPicPr preferRelativeResize="0"/>
          <p:nvPr/>
        </p:nvPicPr>
        <p:blipFill rotWithShape="1">
          <a:blip r:embed="rId4">
            <a:alphaModFix/>
          </a:blip>
          <a:srcRect/>
          <a:stretch/>
        </p:blipFill>
        <p:spPr>
          <a:xfrm>
            <a:off x="13437705" y="6264869"/>
            <a:ext cx="650594" cy="731378"/>
          </a:xfrm>
          <a:prstGeom prst="rect">
            <a:avLst/>
          </a:prstGeom>
          <a:noFill/>
          <a:ln>
            <a:noFill/>
          </a:ln>
        </p:spPr>
      </p:pic>
      <p:sp>
        <p:nvSpPr>
          <p:cNvPr id="944" name="Google Shape;944;p4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45" name="Google Shape;945;p44"/>
          <p:cNvSpPr txBox="1">
            <a:spLocks noGrp="1"/>
          </p:cNvSpPr>
          <p:nvPr>
            <p:ph type="body" idx="1"/>
          </p:nvPr>
        </p:nvSpPr>
        <p:spPr>
          <a:xfrm>
            <a:off x="861250" y="3505059"/>
            <a:ext cx="79218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CUDA C++ LIBRARY</a:t>
            </a:r>
            <a:endParaRPr/>
          </a:p>
          <a:p>
            <a:pPr marL="283110" lvl="0" indent="-283110" algn="l" rtl="0">
              <a:lnSpc>
                <a:spcPct val="90000"/>
              </a:lnSpc>
              <a:spcBef>
                <a:spcPts val="3000"/>
              </a:spcBef>
              <a:spcAft>
                <a:spcPts val="0"/>
              </a:spcAft>
              <a:buSzPts val="1920"/>
              <a:buChar char="▸"/>
            </a:pPr>
            <a:r>
              <a:rPr lang="en-US"/>
              <a:t>Table (dataframe) and column types and algorithms</a:t>
            </a:r>
            <a:endParaRPr/>
          </a:p>
          <a:p>
            <a:pPr marL="283110" lvl="0" indent="-283110" algn="l" rtl="0">
              <a:lnSpc>
                <a:spcPct val="90000"/>
              </a:lnSpc>
              <a:spcBef>
                <a:spcPts val="3000"/>
              </a:spcBef>
              <a:spcAft>
                <a:spcPts val="0"/>
              </a:spcAft>
              <a:buSzPts val="1920"/>
              <a:buChar char="▸"/>
            </a:pPr>
            <a:r>
              <a:rPr lang="en-US"/>
              <a:t>CUDA kernels for sorting, join, groupby, reductions, partitioning, elementwise operations, etc.</a:t>
            </a:r>
            <a:endParaRPr/>
          </a:p>
          <a:p>
            <a:pPr marL="283110" lvl="0" indent="-283110" algn="l" rtl="0">
              <a:lnSpc>
                <a:spcPct val="90000"/>
              </a:lnSpc>
              <a:spcBef>
                <a:spcPts val="3000"/>
              </a:spcBef>
              <a:spcAft>
                <a:spcPts val="0"/>
              </a:spcAft>
              <a:buSzPts val="1920"/>
              <a:buChar char="▸"/>
            </a:pPr>
            <a:r>
              <a:rPr lang="en-US"/>
              <a:t>Optimized GPU implementations for strings, timestamps, numeric types (more coming)</a:t>
            </a:r>
            <a:endParaRPr/>
          </a:p>
          <a:p>
            <a:pPr marL="283110" lvl="0" indent="-283110" algn="l" rtl="0">
              <a:lnSpc>
                <a:spcPct val="90000"/>
              </a:lnSpc>
              <a:spcBef>
                <a:spcPts val="3000"/>
              </a:spcBef>
              <a:spcAft>
                <a:spcPts val="0"/>
              </a:spcAft>
              <a:buSzPts val="1920"/>
              <a:buChar char="▸"/>
            </a:pPr>
            <a:r>
              <a:rPr lang="en-US"/>
              <a:t>Primitives for scalable distributed ETL</a:t>
            </a:r>
            <a:endParaRPr/>
          </a:p>
        </p:txBody>
      </p:sp>
      <p:sp>
        <p:nvSpPr>
          <p:cNvPr id="946" name="Google Shape;946;p4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libcuDF is…</a:t>
            </a:r>
            <a:endParaRPr/>
          </a:p>
          <a:p>
            <a:pPr marL="0" lvl="0" indent="0" algn="ctr" rtl="0">
              <a:lnSpc>
                <a:spcPct val="90000"/>
              </a:lnSpc>
              <a:spcBef>
                <a:spcPts val="3000"/>
              </a:spcBef>
              <a:spcAft>
                <a:spcPts val="0"/>
              </a:spcAft>
              <a:buSzPts val="3000"/>
              <a:buFont typeface="Trebuchet MS"/>
              <a:buNone/>
            </a:pPr>
            <a:endParaRPr/>
          </a:p>
        </p:txBody>
      </p:sp>
      <p:pic>
        <p:nvPicPr>
          <p:cNvPr id="947" name="Google Shape;947;p44"/>
          <p:cNvPicPr preferRelativeResize="0"/>
          <p:nvPr/>
        </p:nvPicPr>
        <p:blipFill rotWithShape="1">
          <a:blip r:embed="rId5">
            <a:alphaModFix/>
          </a:blip>
          <a:srcRect/>
          <a:stretch/>
        </p:blipFill>
        <p:spPr>
          <a:xfrm>
            <a:off x="10638499" y="6269361"/>
            <a:ext cx="2096772" cy="722394"/>
          </a:xfrm>
          <a:prstGeom prst="rect">
            <a:avLst/>
          </a:prstGeom>
          <a:noFill/>
          <a:ln>
            <a:noFill/>
          </a:ln>
        </p:spPr>
      </p:pic>
      <p:grpSp>
        <p:nvGrpSpPr>
          <p:cNvPr id="948" name="Google Shape;948;p44"/>
          <p:cNvGrpSpPr/>
          <p:nvPr/>
        </p:nvGrpSpPr>
        <p:grpSpPr>
          <a:xfrm>
            <a:off x="9925878" y="3635833"/>
            <a:ext cx="7063800" cy="2358600"/>
            <a:chOff x="9925878" y="2310106"/>
            <a:chExt cx="7063800" cy="2358600"/>
          </a:xfrm>
        </p:grpSpPr>
        <p:sp>
          <p:nvSpPr>
            <p:cNvPr id="949" name="Google Shape;949;p44"/>
            <p:cNvSpPr/>
            <p:nvPr/>
          </p:nvSpPr>
          <p:spPr>
            <a:xfrm>
              <a:off x="9925878" y="2310106"/>
              <a:ext cx="7063500" cy="2358600"/>
            </a:xfrm>
            <a:prstGeom prst="rect">
              <a:avLst/>
            </a:prstGeom>
            <a:solidFill>
              <a:srgbClr val="EFEFEF">
                <a:alpha val="6784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std::unique_ptr&lt;table&gt;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gather(table_view const&amp; input,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column_view const&amp; gather_map, …)</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return a new table containing</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    // rows from input indexed by </a:t>
              </a:r>
              <a:br>
                <a:rPr lang="en-US" sz="1600">
                  <a:solidFill>
                    <a:schemeClr val="dk2"/>
                  </a:solidFill>
                  <a:latin typeface="Roboto Mono"/>
                  <a:ea typeface="Roboto Mono"/>
                  <a:cs typeface="Roboto Mono"/>
                  <a:sym typeface="Roboto Mono"/>
                </a:rPr>
              </a:br>
              <a:r>
                <a:rPr lang="en-US" sz="1600">
                  <a:solidFill>
                    <a:schemeClr val="dk2"/>
                  </a:solidFill>
                  <a:latin typeface="Roboto Mono"/>
                  <a:ea typeface="Roboto Mono"/>
                  <a:cs typeface="Roboto Mono"/>
                  <a:sym typeface="Roboto Mono"/>
                </a:rPr>
                <a:t>    // gather_map</a:t>
              </a:r>
              <a:endParaRPr sz="1600">
                <a:solidFill>
                  <a:schemeClr val="dk2"/>
                </a:solidFill>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600">
                  <a:solidFill>
                    <a:schemeClr val="dk2"/>
                  </a:solidFill>
                  <a:latin typeface="Roboto Mono"/>
                  <a:ea typeface="Roboto Mono"/>
                  <a:cs typeface="Roboto Mono"/>
                  <a:sym typeface="Roboto Mono"/>
                </a:rPr>
                <a:t>}</a:t>
              </a:r>
              <a:endParaRPr sz="2333">
                <a:solidFill>
                  <a:schemeClr val="lt1"/>
                </a:solidFill>
              </a:endParaRPr>
            </a:p>
          </p:txBody>
        </p:sp>
        <p:cxnSp>
          <p:nvCxnSpPr>
            <p:cNvPr id="950" name="Google Shape;950;p44"/>
            <p:cNvCxnSpPr/>
            <p:nvPr/>
          </p:nvCxnSpPr>
          <p:spPr>
            <a:xfrm>
              <a:off x="9925878" y="2319129"/>
              <a:ext cx="7063800"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4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957" name="Google Shape;957;p45"/>
          <p:cNvSpPr txBox="1">
            <a:spLocks noGrp="1"/>
          </p:cNvSpPr>
          <p:nvPr>
            <p:ph type="body" idx="1"/>
          </p:nvPr>
        </p:nvSpPr>
        <p:spPr>
          <a:xfrm>
            <a:off x="861250" y="3505059"/>
            <a:ext cx="693521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PYTHON LIBRARY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 Python library for manipulating GPU DataFrames following the Pandas API</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Python interface to CUDA C++ library with additional functionality</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Creating GPU DataFrames from Numpy arrays, </a:t>
            </a:r>
            <a:br>
              <a:rPr lang="en-US"/>
            </a:br>
            <a:r>
              <a:rPr lang="en-US"/>
              <a:t>Pandas DataFrames, and PyArrow Tables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JIT compilation of User-Defined Functions </a:t>
            </a:r>
            <a:br>
              <a:rPr lang="en-US"/>
            </a:br>
            <a:r>
              <a:rPr lang="en-US"/>
              <a:t>(UDFs) using Numba</a:t>
            </a:r>
            <a:endParaRPr/>
          </a:p>
        </p:txBody>
      </p:sp>
      <p:sp>
        <p:nvSpPr>
          <p:cNvPr id="958" name="Google Shape;958;p4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a:t>
            </a:r>
            <a:endParaRPr/>
          </a:p>
        </p:txBody>
      </p:sp>
      <p:grpSp>
        <p:nvGrpSpPr>
          <p:cNvPr id="959" name="Google Shape;959;p45"/>
          <p:cNvGrpSpPr/>
          <p:nvPr/>
        </p:nvGrpSpPr>
        <p:grpSpPr>
          <a:xfrm>
            <a:off x="8423855" y="3505118"/>
            <a:ext cx="8908614" cy="5721321"/>
            <a:chOff x="9231087" y="3310758"/>
            <a:chExt cx="8100949" cy="5202620"/>
          </a:xfrm>
        </p:grpSpPr>
        <p:grpSp>
          <p:nvGrpSpPr>
            <p:cNvPr id="960" name="Google Shape;960;p45"/>
            <p:cNvGrpSpPr/>
            <p:nvPr/>
          </p:nvGrpSpPr>
          <p:grpSpPr>
            <a:xfrm>
              <a:off x="9231087" y="3310758"/>
              <a:ext cx="8095379" cy="5202620"/>
              <a:chOff x="225423" y="1708925"/>
              <a:chExt cx="5514416" cy="3543924"/>
            </a:xfrm>
          </p:grpSpPr>
          <p:pic>
            <p:nvPicPr>
              <p:cNvPr id="961" name="Google Shape;961;p4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25423" y="1708925"/>
                <a:ext cx="5514416" cy="2298186"/>
              </a:xfrm>
              <a:prstGeom prst="rect">
                <a:avLst/>
              </a:prstGeom>
              <a:noFill/>
              <a:ln>
                <a:noFill/>
              </a:ln>
            </p:spPr>
          </p:pic>
          <p:pic>
            <p:nvPicPr>
              <p:cNvPr id="962" name="Google Shape;962;p4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25423" y="4007098"/>
                <a:ext cx="5514416" cy="1245751"/>
              </a:xfrm>
              <a:prstGeom prst="rect">
                <a:avLst/>
              </a:prstGeom>
              <a:noFill/>
              <a:ln>
                <a:noFill/>
              </a:ln>
            </p:spPr>
          </p:pic>
        </p:grpSp>
        <p:cxnSp>
          <p:nvCxnSpPr>
            <p:cNvPr id="963" name="Google Shape;963;p45"/>
            <p:cNvCxnSpPr/>
            <p:nvPr/>
          </p:nvCxnSpPr>
          <p:spPr>
            <a:xfrm>
              <a:off x="9862457" y="33400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64" name="Google Shape;964;p45"/>
            <p:cNvCxnSpPr/>
            <p:nvPr/>
          </p:nvCxnSpPr>
          <p:spPr>
            <a:xfrm>
              <a:off x="9862457" y="3873456"/>
              <a:ext cx="7469579" cy="0"/>
            </a:xfrm>
            <a:prstGeom prst="straightConnector1">
              <a:avLst/>
            </a:prstGeom>
            <a:noFill/>
            <a:ln w="31750" cap="flat" cmpd="sng">
              <a:solidFill>
                <a:schemeClr val="lt2"/>
              </a:solidFill>
              <a:prstDash val="solid"/>
              <a:round/>
              <a:headEnd type="none" w="sm" len="sm"/>
              <a:tailEnd type="none" w="sm" len="sm"/>
            </a:ln>
          </p:spPr>
        </p:cxnSp>
        <p:cxnSp>
          <p:nvCxnSpPr>
            <p:cNvPr id="965" name="Google Shape;965;p45"/>
            <p:cNvCxnSpPr/>
            <p:nvPr/>
          </p:nvCxnSpPr>
          <p:spPr>
            <a:xfrm>
              <a:off x="9862457" y="6758170"/>
              <a:ext cx="7469579" cy="0"/>
            </a:xfrm>
            <a:prstGeom prst="straightConnector1">
              <a:avLst/>
            </a:prstGeom>
            <a:noFill/>
            <a:ln w="31750" cap="flat" cmpd="sng">
              <a:solidFill>
                <a:schemeClr val="lt2"/>
              </a:solidFill>
              <a:prstDash val="solid"/>
              <a:round/>
              <a:headEnd type="none" w="sm" len="sm"/>
              <a:tailEnd type="none" w="sm" len="sm"/>
            </a:ln>
          </p:spPr>
        </p:cxnSp>
        <p:cxnSp>
          <p:nvCxnSpPr>
            <p:cNvPr id="966" name="Google Shape;966;p45"/>
            <p:cNvCxnSpPr/>
            <p:nvPr/>
          </p:nvCxnSpPr>
          <p:spPr>
            <a:xfrm>
              <a:off x="9862457" y="7433084"/>
              <a:ext cx="746957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cxnSp>
        <p:nvCxnSpPr>
          <p:cNvPr id="972" name="Google Shape;972;p46"/>
          <p:cNvCxnSpPr/>
          <p:nvPr/>
        </p:nvCxnSpPr>
        <p:spPr>
          <a:xfrm>
            <a:off x="10364992" y="5634600"/>
            <a:ext cx="6467700" cy="0"/>
          </a:xfrm>
          <a:prstGeom prst="straightConnector1">
            <a:avLst/>
          </a:prstGeom>
          <a:noFill/>
          <a:ln w="12700" cap="flat" cmpd="sng">
            <a:solidFill>
              <a:srgbClr val="B3B3B3"/>
            </a:solidFill>
            <a:prstDash val="solid"/>
            <a:round/>
            <a:headEnd type="none" w="sm" len="sm"/>
            <a:tailEnd type="none" w="sm" len="sm"/>
          </a:ln>
        </p:spPr>
      </p:cxnSp>
      <p:sp>
        <p:nvSpPr>
          <p:cNvPr id="973" name="Google Shape;973;p46"/>
          <p:cNvSpPr txBox="1">
            <a:spLocks noGrp="1"/>
          </p:cNvSpPr>
          <p:nvPr>
            <p:ph type="title"/>
          </p:nvPr>
        </p:nvSpPr>
        <p:spPr>
          <a:xfrm>
            <a:off x="830580" y="1229044"/>
            <a:ext cx="16626841" cy="984885"/>
          </a:xfrm>
          <a:prstGeom prst="rect">
            <a:avLst/>
          </a:prstGeom>
          <a:noFill/>
          <a:ln>
            <a:noFill/>
          </a:ln>
        </p:spPr>
        <p:txBody>
          <a:bodyPr spcFirstLastPara="1" wrap="square" lIns="152375" tIns="76150" rIns="152375" bIns="76150" anchor="b" anchorCtr="0">
            <a:noAutofit/>
          </a:bodyPr>
          <a:lstStyle/>
          <a:p>
            <a:pPr marL="0" lvl="0" indent="0" algn="ctr" rtl="0">
              <a:lnSpc>
                <a:spcPct val="90000"/>
              </a:lnSpc>
              <a:spcBef>
                <a:spcPts val="0"/>
              </a:spcBef>
              <a:spcAft>
                <a:spcPts val="0"/>
              </a:spcAft>
              <a:buNone/>
            </a:pPr>
            <a:r>
              <a:rPr lang="en-US"/>
              <a:t>Benchmarks: Single-GPU Speedup vs. Pandas</a:t>
            </a:r>
            <a:endParaRPr>
              <a:solidFill>
                <a:srgbClr val="4C4C4C"/>
              </a:solidFill>
            </a:endParaRPr>
          </a:p>
        </p:txBody>
      </p:sp>
      <p:sp>
        <p:nvSpPr>
          <p:cNvPr id="974" name="Google Shape;974;p46"/>
          <p:cNvSpPr txBox="1">
            <a:spLocks noGrp="1"/>
          </p:cNvSpPr>
          <p:nvPr>
            <p:ph type="body" idx="1"/>
          </p:nvPr>
        </p:nvSpPr>
        <p:spPr>
          <a:xfrm>
            <a:off x="883325" y="3347400"/>
            <a:ext cx="7596900" cy="2516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cuDF v0.13, Pandas 0.25.3</a:t>
            </a:r>
            <a:endParaRPr/>
          </a:p>
          <a:p>
            <a:pPr marL="283111" lvl="0" indent="-283111" algn="l" rtl="0">
              <a:spcBef>
                <a:spcPts val="3000"/>
              </a:spcBef>
              <a:spcAft>
                <a:spcPts val="0"/>
              </a:spcAft>
              <a:buClr>
                <a:schemeClr val="lt2"/>
              </a:buClr>
              <a:buSzPts val="1920"/>
              <a:buFont typeface="Noto Sans Symbols"/>
              <a:buChar char="▸"/>
            </a:pPr>
            <a:r>
              <a:rPr lang="en-US"/>
              <a:t>Running on NVIDIA DGX-1:</a:t>
            </a:r>
            <a:endParaRPr/>
          </a:p>
          <a:p>
            <a:pPr marL="1240920" lvl="1" indent="-288401" algn="l" rtl="0">
              <a:spcBef>
                <a:spcPts val="3000"/>
              </a:spcBef>
              <a:spcAft>
                <a:spcPts val="0"/>
              </a:spcAft>
              <a:buSzPts val="1600"/>
              <a:buChar char="▸"/>
            </a:pPr>
            <a:r>
              <a:rPr lang="en-US"/>
              <a:t>GPU: NVIDIA Tesla V100 32GB</a:t>
            </a:r>
            <a:endParaRPr/>
          </a:p>
          <a:p>
            <a:pPr marL="1240920" lvl="1" indent="-288401" algn="l" rtl="0">
              <a:spcBef>
                <a:spcPts val="3000"/>
              </a:spcBef>
              <a:spcAft>
                <a:spcPts val="0"/>
              </a:spcAft>
              <a:buSzPts val="1600"/>
              <a:buChar char="▸"/>
            </a:pPr>
            <a:r>
              <a:rPr lang="en-US"/>
              <a:t>CPU: Intel(R) Xeon(R) CPU E5-2698 v4 @ 2.20GHz</a:t>
            </a:r>
            <a:endParaRPr/>
          </a:p>
          <a:p>
            <a:pPr marL="283110" lvl="0" indent="-283110" algn="l" rtl="0">
              <a:spcBef>
                <a:spcPts val="3000"/>
              </a:spcBef>
              <a:spcAft>
                <a:spcPts val="0"/>
              </a:spcAft>
              <a:buSzPts val="1920"/>
              <a:buChar char="▸"/>
            </a:pPr>
            <a:r>
              <a:rPr lang="en-US"/>
              <a:t>Benchmark Setup:</a:t>
            </a:r>
            <a:endParaRPr/>
          </a:p>
          <a:p>
            <a:pPr marL="1240920" lvl="1" indent="-288401" algn="l" rtl="0">
              <a:spcBef>
                <a:spcPts val="3000"/>
              </a:spcBef>
              <a:spcAft>
                <a:spcPts val="0"/>
              </a:spcAft>
              <a:buSzPts val="1600"/>
              <a:buChar char="▸"/>
            </a:pPr>
            <a:r>
              <a:rPr lang="en-US"/>
              <a:t>RMM Pool Allocator Enabled</a:t>
            </a:r>
            <a:endParaRPr/>
          </a:p>
          <a:p>
            <a:pPr marL="1240920" lvl="1" indent="-288401" algn="l" rtl="0">
              <a:spcBef>
                <a:spcPts val="3000"/>
              </a:spcBef>
              <a:spcAft>
                <a:spcPts val="0"/>
              </a:spcAft>
              <a:buSzPts val="1600"/>
              <a:buChar char="▸"/>
            </a:pPr>
            <a:r>
              <a:rPr lang="en-US"/>
              <a:t>DataFrames: 2x int32 columns key columns, 3x int32 value columns</a:t>
            </a:r>
            <a:endParaRPr/>
          </a:p>
          <a:p>
            <a:pPr marL="1240920" lvl="1" indent="-288401" algn="l" rtl="0">
              <a:spcBef>
                <a:spcPts val="3000"/>
              </a:spcBef>
              <a:spcAft>
                <a:spcPts val="0"/>
              </a:spcAft>
              <a:buSzPts val="1600"/>
              <a:buChar char="▸"/>
            </a:pPr>
            <a:r>
              <a:rPr lang="en-US"/>
              <a:t>Merge: inner; GroupBy: count, sum, min, max calculated for each value column</a:t>
            </a:r>
            <a:endParaRPr/>
          </a:p>
          <a:p>
            <a:pPr marL="283111" lvl="0" indent="-161190" algn="l" rtl="0">
              <a:spcBef>
                <a:spcPts val="3000"/>
              </a:spcBef>
              <a:spcAft>
                <a:spcPts val="0"/>
              </a:spcAft>
              <a:buClr>
                <a:schemeClr val="lt2"/>
              </a:buClr>
              <a:buSzPts val="1920"/>
              <a:buFont typeface="Noto Sans Symbols"/>
              <a:buNone/>
            </a:pPr>
            <a:endParaRPr/>
          </a:p>
          <a:p>
            <a:pPr marL="283111" lvl="0" indent="-161190" algn="l" rtl="0">
              <a:spcBef>
                <a:spcPts val="3000"/>
              </a:spcBef>
              <a:spcAft>
                <a:spcPts val="0"/>
              </a:spcAft>
              <a:buClr>
                <a:schemeClr val="lt2"/>
              </a:buClr>
              <a:buSzPts val="1920"/>
              <a:buFont typeface="Noto Sans Symbols"/>
              <a:buNone/>
            </a:pPr>
            <a:endParaRPr/>
          </a:p>
        </p:txBody>
      </p:sp>
      <p:sp>
        <p:nvSpPr>
          <p:cNvPr id="975" name="Google Shape;975;p46"/>
          <p:cNvSpPr/>
          <p:nvPr/>
        </p:nvSpPr>
        <p:spPr>
          <a:xfrm>
            <a:off x="12415129" y="3820900"/>
            <a:ext cx="234600" cy="4184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76" name="Google Shape;976;p46"/>
          <p:cNvSpPr/>
          <p:nvPr/>
        </p:nvSpPr>
        <p:spPr>
          <a:xfrm>
            <a:off x="14604103" y="3820900"/>
            <a:ext cx="234456"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977" name="Google Shape;977;p46"/>
          <p:cNvSpPr txBox="1"/>
          <p:nvPr/>
        </p:nvSpPr>
        <p:spPr>
          <a:xfrm>
            <a:off x="9675300" y="5430606"/>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3</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grpSp>
        <p:nvGrpSpPr>
          <p:cNvPr id="978" name="Google Shape;978;p46"/>
          <p:cNvGrpSpPr/>
          <p:nvPr/>
        </p:nvGrpSpPr>
        <p:grpSpPr>
          <a:xfrm>
            <a:off x="9314352" y="3347408"/>
            <a:ext cx="7518348" cy="5062949"/>
            <a:chOff x="9314352" y="3527668"/>
            <a:chExt cx="7518348" cy="5062949"/>
          </a:xfrm>
        </p:grpSpPr>
        <p:cxnSp>
          <p:nvCxnSpPr>
            <p:cNvPr id="979" name="Google Shape;979;p46"/>
            <p:cNvCxnSpPr>
              <a:stCxn id="980" idx="3"/>
            </p:cNvCxnSpPr>
            <p:nvPr/>
          </p:nvCxnSpPr>
          <p:spPr>
            <a:xfrm>
              <a:off x="10361488"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981" name="Google Shape;981;p46"/>
            <p:cNvCxnSpPr/>
            <p:nvPr/>
          </p:nvCxnSpPr>
          <p:spPr>
            <a:xfrm>
              <a:off x="10361567" y="4724885"/>
              <a:ext cx="6467700" cy="0"/>
            </a:xfrm>
            <a:prstGeom prst="straightConnector1">
              <a:avLst/>
            </a:prstGeom>
            <a:noFill/>
            <a:ln w="12700" cap="flat" cmpd="sng">
              <a:solidFill>
                <a:srgbClr val="B3B3B3"/>
              </a:solidFill>
              <a:prstDash val="solid"/>
              <a:round/>
              <a:headEnd type="none" w="sm" len="sm"/>
              <a:tailEnd type="none" w="sm" len="sm"/>
            </a:ln>
          </p:spPr>
        </p:cxnSp>
        <p:sp>
          <p:nvSpPr>
            <p:cNvPr id="982" name="Google Shape;982;p46"/>
            <p:cNvSpPr/>
            <p:nvPr/>
          </p:nvSpPr>
          <p:spPr>
            <a:xfrm>
              <a:off x="10534428" y="4290713"/>
              <a:ext cx="781200" cy="3787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3" name="Google Shape;983;p46"/>
            <p:cNvSpPr/>
            <p:nvPr/>
          </p:nvSpPr>
          <p:spPr>
            <a:xfrm>
              <a:off x="11438775" y="4724885"/>
              <a:ext cx="781200" cy="3364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4" name="Google Shape;984;p46"/>
            <p:cNvSpPr/>
            <p:nvPr/>
          </p:nvSpPr>
          <p:spPr>
            <a:xfrm>
              <a:off x="12775600" y="5196784"/>
              <a:ext cx="781200" cy="2881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5" name="Google Shape;985;p46"/>
            <p:cNvSpPr/>
            <p:nvPr/>
          </p:nvSpPr>
          <p:spPr>
            <a:xfrm>
              <a:off x="13680775" y="5416160"/>
              <a:ext cx="781200" cy="2679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6" name="Google Shape;986;p46"/>
            <p:cNvSpPr/>
            <p:nvPr/>
          </p:nvSpPr>
          <p:spPr>
            <a:xfrm>
              <a:off x="14977875" y="5517259"/>
              <a:ext cx="781200" cy="2561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87" name="Google Shape;987;p46"/>
            <p:cNvSpPr/>
            <p:nvPr/>
          </p:nvSpPr>
          <p:spPr>
            <a:xfrm>
              <a:off x="15884600" y="5651088"/>
              <a:ext cx="781200" cy="2427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988" name="Google Shape;988;p46"/>
            <p:cNvCxnSpPr/>
            <p:nvPr/>
          </p:nvCxnSpPr>
          <p:spPr>
            <a:xfrm rot="10800000">
              <a:off x="10336200" y="8085930"/>
              <a:ext cx="6496500" cy="0"/>
            </a:xfrm>
            <a:prstGeom prst="straightConnector1">
              <a:avLst/>
            </a:prstGeom>
            <a:noFill/>
            <a:ln w="25400" cap="flat" cmpd="sng">
              <a:solidFill>
                <a:srgbClr val="B3B3B3"/>
              </a:solidFill>
              <a:prstDash val="solid"/>
              <a:round/>
              <a:headEnd type="none" w="sm" len="sm"/>
              <a:tailEnd type="none" w="sm" len="sm"/>
            </a:ln>
          </p:spPr>
        </p:cxnSp>
        <p:sp>
          <p:nvSpPr>
            <p:cNvPr id="980" name="Google Shape;980;p46"/>
            <p:cNvSpPr txBox="1"/>
            <p:nvPr/>
          </p:nvSpPr>
          <p:spPr>
            <a:xfrm>
              <a:off x="9654988" y="4136572"/>
              <a:ext cx="7065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9</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89" name="Google Shape;989;p46"/>
            <p:cNvSpPr txBox="1"/>
            <p:nvPr/>
          </p:nvSpPr>
          <p:spPr>
            <a:xfrm>
              <a:off x="9671925" y="4507491"/>
              <a:ext cx="6897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5</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
          <p:nvSpPr>
            <p:cNvPr id="990" name="Google Shape;990;p46"/>
            <p:cNvSpPr txBox="1"/>
            <p:nvPr/>
          </p:nvSpPr>
          <p:spPr>
            <a:xfrm>
              <a:off x="9835223" y="7872831"/>
              <a:ext cx="5262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991" name="Google Shape;991;p46"/>
            <p:cNvSpPr txBox="1"/>
            <p:nvPr/>
          </p:nvSpPr>
          <p:spPr>
            <a:xfrm>
              <a:off x="10917540"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Merge</a:t>
              </a:r>
              <a:endParaRPr sz="2400" b="0" i="0" u="none" strike="noStrike" cap="none">
                <a:solidFill>
                  <a:srgbClr val="868686"/>
                </a:solidFill>
                <a:latin typeface="Arial"/>
                <a:ea typeface="Arial"/>
                <a:cs typeface="Arial"/>
                <a:sym typeface="Arial"/>
              </a:endParaRPr>
            </a:p>
          </p:txBody>
        </p:sp>
        <p:sp>
          <p:nvSpPr>
            <p:cNvPr id="992" name="Google Shape;992;p46"/>
            <p:cNvSpPr txBox="1"/>
            <p:nvPr/>
          </p:nvSpPr>
          <p:spPr>
            <a:xfrm>
              <a:off x="13040376" y="817402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Sort</a:t>
              </a:r>
              <a:endParaRPr sz="2400" b="0" i="0" u="none" strike="noStrike" cap="none">
                <a:solidFill>
                  <a:srgbClr val="868686"/>
                </a:solidFill>
                <a:latin typeface="Arial"/>
                <a:ea typeface="Arial"/>
                <a:cs typeface="Arial"/>
                <a:sym typeface="Arial"/>
              </a:endParaRPr>
            </a:p>
          </p:txBody>
        </p:sp>
        <p:sp>
          <p:nvSpPr>
            <p:cNvPr id="993" name="Google Shape;993;p46"/>
            <p:cNvSpPr txBox="1"/>
            <p:nvPr/>
          </p:nvSpPr>
          <p:spPr>
            <a:xfrm>
              <a:off x="15121467" y="8182617"/>
              <a:ext cx="1205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GroupBy</a:t>
              </a:r>
              <a:endParaRPr sz="2400" b="0" i="0" u="none" strike="noStrike" cap="none">
                <a:solidFill>
                  <a:srgbClr val="868686"/>
                </a:solidFill>
                <a:latin typeface="Arial"/>
                <a:ea typeface="Arial"/>
                <a:cs typeface="Arial"/>
                <a:sym typeface="Arial"/>
              </a:endParaRPr>
            </a:p>
          </p:txBody>
        </p:sp>
        <p:sp>
          <p:nvSpPr>
            <p:cNvPr id="994" name="Google Shape;994;p46"/>
            <p:cNvSpPr txBox="1"/>
            <p:nvPr/>
          </p:nvSpPr>
          <p:spPr>
            <a:xfrm rot="-5400000">
              <a:off x="8163702" y="5800697"/>
              <a:ext cx="27093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GPU Speedup Over CPU</a:t>
              </a:r>
              <a:endParaRPr sz="2400" b="0" i="0" u="none" strike="noStrike" cap="none">
                <a:solidFill>
                  <a:srgbClr val="868686"/>
                </a:solidFill>
                <a:latin typeface="Arial"/>
                <a:ea typeface="Arial"/>
                <a:cs typeface="Arial"/>
                <a:sym typeface="Arial"/>
              </a:endParaRPr>
            </a:p>
          </p:txBody>
        </p:sp>
        <p:grpSp>
          <p:nvGrpSpPr>
            <p:cNvPr id="995" name="Google Shape;995;p46"/>
            <p:cNvGrpSpPr/>
            <p:nvPr/>
          </p:nvGrpSpPr>
          <p:grpSpPr>
            <a:xfrm>
              <a:off x="12640567" y="3527668"/>
              <a:ext cx="2268225" cy="408000"/>
              <a:chOff x="11673832" y="3412056"/>
              <a:chExt cx="2268225" cy="408000"/>
            </a:xfrm>
          </p:grpSpPr>
          <p:sp>
            <p:nvSpPr>
              <p:cNvPr id="996" name="Google Shape;996;p46"/>
              <p:cNvSpPr txBox="1"/>
              <p:nvPr/>
            </p:nvSpPr>
            <p:spPr>
              <a:xfrm>
                <a:off x="11824872"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10M</a:t>
                </a:r>
                <a:endParaRPr sz="2000" b="0" i="0" u="none" strike="noStrike" cap="none">
                  <a:solidFill>
                    <a:srgbClr val="868686"/>
                  </a:solidFill>
                  <a:latin typeface="Arial"/>
                  <a:ea typeface="Arial"/>
                  <a:cs typeface="Arial"/>
                  <a:sym typeface="Arial"/>
                </a:endParaRPr>
              </a:p>
            </p:txBody>
          </p:sp>
          <p:sp>
            <p:nvSpPr>
              <p:cNvPr id="997" name="Google Shape;997;p46"/>
              <p:cNvSpPr txBox="1"/>
              <p:nvPr/>
            </p:nvSpPr>
            <p:spPr>
              <a:xfrm>
                <a:off x="12782257" y="3412056"/>
                <a:ext cx="1159800"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100M</a:t>
                </a:r>
                <a:endParaRPr sz="2000" b="0" i="0" u="none" strike="noStrike" cap="none">
                  <a:solidFill>
                    <a:srgbClr val="868686"/>
                  </a:solidFill>
                  <a:latin typeface="Arial"/>
                  <a:ea typeface="Arial"/>
                  <a:cs typeface="Arial"/>
                  <a:sym typeface="Arial"/>
                </a:endParaRPr>
              </a:p>
            </p:txBody>
          </p:sp>
          <p:sp>
            <p:nvSpPr>
              <p:cNvPr id="998" name="Google Shape;998;p46"/>
              <p:cNvSpPr/>
              <p:nvPr/>
            </p:nvSpPr>
            <p:spPr>
              <a:xfrm>
                <a:off x="11673832" y="3545299"/>
                <a:ext cx="141600" cy="141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999" name="Google Shape;999;p46"/>
              <p:cNvSpPr/>
              <p:nvPr/>
            </p:nvSpPr>
            <p:spPr>
              <a:xfrm>
                <a:off x="12640743" y="3545299"/>
                <a:ext cx="141600" cy="141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000" name="Google Shape;1000;p46"/>
            <p:cNvSpPr txBox="1"/>
            <p:nvPr/>
          </p:nvSpPr>
          <p:spPr>
            <a:xfrm>
              <a:off x="10346805" y="3894167"/>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9</a:t>
              </a:r>
              <a:r>
                <a:rPr lang="en-US" sz="1800" b="0" i="0" u="none" strike="noStrike" cap="none">
                  <a:solidFill>
                    <a:schemeClr val="accent1"/>
                  </a:solidFill>
                  <a:latin typeface="Trebuchet MS"/>
                  <a:ea typeface="Trebuchet MS"/>
                  <a:cs typeface="Trebuchet MS"/>
                  <a:sym typeface="Trebuchet MS"/>
                </a:rPr>
                <a:t>7</a:t>
              </a:r>
              <a:r>
                <a:rPr lang="en-US" sz="1800">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001" name="Google Shape;1001;p46"/>
            <p:cNvSpPr txBox="1"/>
            <p:nvPr/>
          </p:nvSpPr>
          <p:spPr>
            <a:xfrm>
              <a:off x="11497666" y="4416843"/>
              <a:ext cx="692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500</a:t>
              </a:r>
              <a:endParaRPr sz="2400" b="0" i="0" u="none" strike="noStrike" cap="none">
                <a:solidFill>
                  <a:schemeClr val="lt2"/>
                </a:solidFill>
                <a:latin typeface="Arial"/>
                <a:ea typeface="Arial"/>
                <a:cs typeface="Arial"/>
                <a:sym typeface="Arial"/>
              </a:endParaRPr>
            </a:p>
          </p:txBody>
        </p:sp>
        <p:sp>
          <p:nvSpPr>
            <p:cNvPr id="1002" name="Google Shape;1002;p46"/>
            <p:cNvSpPr txBox="1"/>
            <p:nvPr/>
          </p:nvSpPr>
          <p:spPr>
            <a:xfrm>
              <a:off x="12746459" y="4950152"/>
              <a:ext cx="719100" cy="200100"/>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a:t>
              </a:r>
              <a:r>
                <a:rPr lang="en-US" sz="1800">
                  <a:solidFill>
                    <a:schemeClr val="accent1"/>
                  </a:solidFill>
                  <a:latin typeface="Trebuchet MS"/>
                  <a:ea typeface="Trebuchet MS"/>
                  <a:cs typeface="Trebuchet MS"/>
                  <a:sym typeface="Trebuchet MS"/>
                </a:rPr>
                <a:t>70</a:t>
              </a:r>
              <a:endParaRPr sz="2400" b="0" i="0" u="none" strike="noStrike" cap="none">
                <a:solidFill>
                  <a:schemeClr val="accent1"/>
                </a:solidFill>
                <a:latin typeface="Arial"/>
                <a:ea typeface="Arial"/>
                <a:cs typeface="Arial"/>
                <a:sym typeface="Arial"/>
              </a:endParaRPr>
            </a:p>
          </p:txBody>
        </p:sp>
        <p:sp>
          <p:nvSpPr>
            <p:cNvPr id="1003" name="Google Shape;1003;p46"/>
            <p:cNvSpPr txBox="1"/>
            <p:nvPr/>
          </p:nvSpPr>
          <p:spPr>
            <a:xfrm>
              <a:off x="13484759" y="4950153"/>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35</a:t>
              </a:r>
              <a:r>
                <a:rPr lang="en-US" sz="1800" b="0" i="0" u="none" strike="noStrike" cap="none">
                  <a:solidFill>
                    <a:schemeClr val="lt2"/>
                  </a:solidFill>
                  <a:latin typeface="Trebuchet MS"/>
                  <a:ea typeface="Trebuchet MS"/>
                  <a:cs typeface="Trebuchet MS"/>
                  <a:sym typeface="Trebuchet MS"/>
                </a:rPr>
                <a:t>0</a:t>
              </a:r>
              <a:endParaRPr sz="2400" b="0" i="0" u="none" strike="noStrike" cap="none">
                <a:solidFill>
                  <a:schemeClr val="lt2"/>
                </a:solidFill>
                <a:latin typeface="Arial"/>
                <a:ea typeface="Arial"/>
                <a:cs typeface="Arial"/>
                <a:sym typeface="Arial"/>
              </a:endParaRPr>
            </a:p>
          </p:txBody>
        </p:sp>
        <p:sp>
          <p:nvSpPr>
            <p:cNvPr id="1004" name="Google Shape;1004;p46"/>
            <p:cNvSpPr txBox="1"/>
            <p:nvPr/>
          </p:nvSpPr>
          <p:spPr>
            <a:xfrm>
              <a:off x="14818403" y="5084386"/>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accent1"/>
                  </a:solidFill>
                  <a:latin typeface="Trebuchet MS"/>
                  <a:ea typeface="Trebuchet MS"/>
                  <a:cs typeface="Trebuchet MS"/>
                  <a:sym typeface="Trebuchet MS"/>
                </a:rPr>
                <a:t>33</a:t>
              </a:r>
              <a:r>
                <a:rPr lang="en-US" sz="1800" b="0" i="0" u="none" strike="noStrike" cap="none">
                  <a:solidFill>
                    <a:schemeClr val="accent1"/>
                  </a:solidFill>
                  <a:latin typeface="Trebuchet MS"/>
                  <a:ea typeface="Trebuchet MS"/>
                  <a:cs typeface="Trebuchet MS"/>
                  <a:sym typeface="Trebuchet MS"/>
                </a:rPr>
                <a:t>0</a:t>
              </a:r>
              <a:endParaRPr sz="2400" b="0" i="0" u="none" strike="noStrike" cap="none">
                <a:solidFill>
                  <a:schemeClr val="accent1"/>
                </a:solidFill>
                <a:latin typeface="Arial"/>
                <a:ea typeface="Arial"/>
                <a:cs typeface="Arial"/>
                <a:sym typeface="Arial"/>
              </a:endParaRPr>
            </a:p>
          </p:txBody>
        </p:sp>
        <p:sp>
          <p:nvSpPr>
            <p:cNvPr id="1005" name="Google Shape;1005;p46"/>
            <p:cNvSpPr txBox="1"/>
            <p:nvPr/>
          </p:nvSpPr>
          <p:spPr>
            <a:xfrm>
              <a:off x="15725144" y="5196791"/>
              <a:ext cx="1100100"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chemeClr val="lt2"/>
                  </a:solidFill>
                  <a:latin typeface="Trebuchet MS"/>
                  <a:ea typeface="Trebuchet MS"/>
                  <a:cs typeface="Trebuchet MS"/>
                  <a:sym typeface="Trebuchet MS"/>
                </a:rPr>
                <a:t>320</a:t>
              </a:r>
              <a:endParaRPr sz="2400" b="0" i="0" u="none" strike="noStrike" cap="none">
                <a:solidFill>
                  <a:schemeClr val="lt2"/>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cxnSp>
        <p:nvCxnSpPr>
          <p:cNvPr id="1011" name="Google Shape;1011;p4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012" name="Google Shape;1012;p4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013" name="Google Shape;1013;p4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014" name="Google Shape;1014;p4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015" name="Google Shape;1015;p4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16" name="Google Shape;1016;p4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17" name="Google Shape;1017;p4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18" name="Google Shape;1018;p4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19" name="Google Shape;1019;p4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020" name="Google Shape;1020;p4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021" name="Google Shape;1021;p4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22" name="Google Shape;1022;p4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023" name="Google Shape;1023;p4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24" name="Google Shape;1024;p4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25" name="Google Shape;1025;p4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026" name="Google Shape;1026;p4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027" name="Google Shape;1027;p47"/>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028" name="Google Shape;1028;p4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029" name="Google Shape;1029;p4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30" name="Google Shape;1030;p4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cuDF is Not the End of the Story</a:t>
            </a:r>
            <a:endParaRPr/>
          </a:p>
        </p:txBody>
      </p:sp>
      <p:sp>
        <p:nvSpPr>
          <p:cNvPr id="1031" name="Google Shape;1031;p47"/>
          <p:cNvSpPr/>
          <p:nvPr/>
        </p:nvSpPr>
        <p:spPr>
          <a:xfrm>
            <a:off x="1265675" y="2771725"/>
            <a:ext cx="154146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032" name="Google Shape;1032;p4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00" name="Google Shape;100;p20"/>
          <p:cNvCxnSpPr/>
          <p:nvPr/>
        </p:nvCxnSpPr>
        <p:spPr>
          <a:xfrm rot="-5400000">
            <a:off x="11502340"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01" name="Google Shape;101;p20"/>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02" name="Google Shape;102;p20"/>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03" name="Google Shape;103;p20"/>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04" name="Google Shape;104;p20"/>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05" name="Google Shape;105;p20"/>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06" name="Google Shape;106;p20"/>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07" name="Google Shape;107;p20"/>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PyTorch, TensorFlow, MxNet</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3600" b="0" i="0" u="none" strike="noStrike" cap="none">
              <a:solidFill>
                <a:srgbClr val="DBBDFF"/>
              </a:solidFill>
              <a:latin typeface="Arial"/>
              <a:ea typeface="Arial"/>
              <a:cs typeface="Arial"/>
              <a:sym typeface="Arial"/>
            </a:endParaRPr>
          </a:p>
        </p:txBody>
      </p:sp>
      <p:sp>
        <p:nvSpPr>
          <p:cNvPr id="108" name="Google Shape;108;p20"/>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a:t>
            </a:r>
            <a:r>
              <a:rPr lang="en-US" sz="1800">
                <a:solidFill>
                  <a:schemeClr val="lt1"/>
                </a:solidFill>
                <a:latin typeface="Trebuchet MS"/>
                <a:ea typeface="Trebuchet MS"/>
                <a:cs typeface="Trebuchet MS"/>
                <a:sym typeface="Trebuchet MS"/>
              </a:rPr>
              <a:t>x</a:t>
            </a:r>
            <a:r>
              <a:rPr lang="en-US" sz="1800" b="0" i="0" u="none" strike="noStrike" cap="none">
                <a:solidFill>
                  <a:schemeClr val="lt1"/>
                </a:solidFill>
                <a:latin typeface="Trebuchet MS"/>
                <a:ea typeface="Trebuchet MS"/>
                <a:cs typeface="Trebuchet MS"/>
                <a:sym typeface="Trebuchet MS"/>
              </a:rPr>
              <a:t>filter, pyViz, p</a:t>
            </a:r>
            <a:r>
              <a:rPr lang="en-US" sz="1800">
                <a:solidFill>
                  <a:schemeClr val="lt1"/>
                </a:solidFill>
                <a:latin typeface="Trebuchet MS"/>
                <a:ea typeface="Trebuchet MS"/>
                <a:cs typeface="Trebuchet MS"/>
                <a:sym typeface="Trebuchet MS"/>
              </a:rPr>
              <a:t>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09" name="Google Shape;109;p20"/>
          <p:cNvCxnSpPr/>
          <p:nvPr/>
        </p:nvCxnSpPr>
        <p:spPr>
          <a:xfrm rot="-5400000">
            <a:off x="14226838"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10" name="Google Shape;110;p20"/>
          <p:cNvCxnSpPr/>
          <p:nvPr/>
        </p:nvCxnSpPr>
        <p:spPr>
          <a:xfrm rot="-5400000">
            <a:off x="8781682"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11" name="Google Shape;111;p20"/>
          <p:cNvCxnSpPr/>
          <p:nvPr/>
        </p:nvCxnSpPr>
        <p:spPr>
          <a:xfrm rot="-5400000">
            <a:off x="6061025" y="7279750"/>
            <a:ext cx="737517" cy="0"/>
          </a:xfrm>
          <a:prstGeom prst="straightConnector1">
            <a:avLst/>
          </a:prstGeom>
          <a:noFill/>
          <a:ln w="12700" cap="flat" cmpd="sng">
            <a:solidFill>
              <a:srgbClr val="595959"/>
            </a:solidFill>
            <a:prstDash val="solid"/>
            <a:round/>
            <a:headEnd type="triangle" w="med" len="med"/>
            <a:tailEnd type="triangle" w="med" len="med"/>
          </a:ln>
        </p:spPr>
      </p:cxnSp>
      <p:cxnSp>
        <p:nvCxnSpPr>
          <p:cNvPr id="112" name="Google Shape;112;p20"/>
          <p:cNvCxnSpPr/>
          <p:nvPr/>
        </p:nvCxnSpPr>
        <p:spPr>
          <a:xfrm rot="-5400000">
            <a:off x="3340365" y="7279750"/>
            <a:ext cx="737517" cy="0"/>
          </a:xfrm>
          <a:prstGeom prst="straightConnector1">
            <a:avLst/>
          </a:prstGeom>
          <a:noFill/>
          <a:ln w="12700" cap="flat" cmpd="sng">
            <a:solidFill>
              <a:srgbClr val="595959"/>
            </a:solidFill>
            <a:prstDash val="solid"/>
            <a:round/>
            <a:headEnd type="triangle" w="med" len="med"/>
            <a:tailEnd type="triangle" w="med" len="med"/>
          </a:ln>
        </p:spPr>
      </p:cxnSp>
      <p:sp>
        <p:nvSpPr>
          <p:cNvPr id="113" name="Google Shape;113;p20"/>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lt1"/>
                </a:solidFill>
                <a:latin typeface="Arial"/>
                <a:ea typeface="Arial"/>
                <a:cs typeface="Arial"/>
                <a:sym typeface="Arial"/>
              </a:rPr>
              <a:t>Dask</a:t>
            </a:r>
            <a:endParaRPr sz="3888" b="0" i="0" u="none" strike="noStrike" cap="none">
              <a:solidFill>
                <a:srgbClr val="000000"/>
              </a:solidFill>
              <a:latin typeface="Arial"/>
              <a:ea typeface="Arial"/>
              <a:cs typeface="Arial"/>
              <a:sym typeface="Arial"/>
            </a:endParaRPr>
          </a:p>
        </p:txBody>
      </p:sp>
      <p:cxnSp>
        <p:nvCxnSpPr>
          <p:cNvPr id="114" name="Google Shape;114;p20"/>
          <p:cNvCxnSpPr>
            <a:stCxn id="102" idx="0"/>
            <a:endCxn id="101" idx="0"/>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cxnSp>
        <p:nvCxnSpPr>
          <p:cNvPr id="115" name="Google Shape;115;p20"/>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med" len="med"/>
          </a:ln>
        </p:spPr>
      </p:cxnSp>
      <p:sp>
        <p:nvSpPr>
          <p:cNvPr id="116" name="Google Shape;116;p20"/>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				       										</a:t>
            </a:r>
            <a:r>
              <a:rPr lang="en-US" sz="2000" b="0" i="0" u="none" strike="noStrike" cap="none">
                <a:solidFill>
                  <a:srgbClr val="3F3F3F"/>
                </a:solidFill>
                <a:latin typeface="Trebuchet MS"/>
                <a:ea typeface="Trebuchet MS"/>
                <a:cs typeface="Trebuchet MS"/>
                <a:sym typeface="Trebuchet MS"/>
              </a:rPr>
              <a:t>GPU Memory</a:t>
            </a:r>
            <a:endParaRPr sz="3888" b="0" i="0" u="none" strike="noStrike" cap="none">
              <a:solidFill>
                <a:srgbClr val="3F3F3F"/>
              </a:solidFill>
              <a:latin typeface="Arial"/>
              <a:ea typeface="Arial"/>
              <a:cs typeface="Arial"/>
              <a:sym typeface="Arial"/>
            </a:endParaRPr>
          </a:p>
        </p:txBody>
      </p:sp>
      <p:pic>
        <p:nvPicPr>
          <p:cNvPr id="117" name="Google Shape;117;p20"/>
          <p:cNvPicPr preferRelativeResize="0"/>
          <p:nvPr/>
        </p:nvPicPr>
        <p:blipFill rotWithShape="1">
          <a:blip r:embed="rId3">
            <a:alphaModFix/>
          </a:blip>
          <a:srcRect/>
          <a:stretch/>
        </p:blipFill>
        <p:spPr>
          <a:xfrm>
            <a:off x="7182947" y="7983800"/>
            <a:ext cx="1226463" cy="561140"/>
          </a:xfrm>
          <a:prstGeom prst="rect">
            <a:avLst/>
          </a:prstGeom>
          <a:noFill/>
          <a:ln>
            <a:noFill/>
          </a:ln>
        </p:spPr>
      </p:pic>
      <p:sp>
        <p:nvSpPr>
          <p:cNvPr id="118" name="Google Shape;118;p2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19" name="Google Shape;119;p2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End-to-End GPU Accelerated Data Science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the Backbone of Data Science</a:t>
            </a:r>
            <a:endParaRPr/>
          </a:p>
        </p:txBody>
      </p:sp>
      <p:sp>
        <p:nvSpPr>
          <p:cNvPr id="1039" name="Google Shape;1039;p48"/>
          <p:cNvSpPr txBox="1">
            <a:spLocks noGrp="1"/>
          </p:cNvSpPr>
          <p:nvPr>
            <p:ph type="body" idx="1"/>
          </p:nvPr>
        </p:nvSpPr>
        <p:spPr>
          <a:xfrm>
            <a:off x="991600" y="3516200"/>
            <a:ext cx="7596900" cy="2516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CURRENT V0.16 STRING SUPPORT</a:t>
            </a:r>
            <a:endParaRPr/>
          </a:p>
          <a:p>
            <a:pPr marL="283110" lvl="0" indent="-283110" algn="l" rtl="0">
              <a:lnSpc>
                <a:spcPct val="90000"/>
              </a:lnSpc>
              <a:spcBef>
                <a:spcPts val="1000"/>
              </a:spcBef>
              <a:spcAft>
                <a:spcPts val="0"/>
              </a:spcAft>
              <a:buSzPts val="1920"/>
              <a:buChar char="▸"/>
            </a:pPr>
            <a:r>
              <a:rPr lang="en-US"/>
              <a:t>Regular Expressions</a:t>
            </a:r>
            <a:endParaRPr/>
          </a:p>
          <a:p>
            <a:pPr marL="283110" lvl="0" indent="-283110" algn="l" rtl="0">
              <a:lnSpc>
                <a:spcPct val="90000"/>
              </a:lnSpc>
              <a:spcBef>
                <a:spcPts val="1000"/>
              </a:spcBef>
              <a:spcAft>
                <a:spcPts val="0"/>
              </a:spcAft>
              <a:buSzPts val="1920"/>
              <a:buChar char="▸"/>
            </a:pPr>
            <a:r>
              <a:rPr lang="en-US"/>
              <a:t>Element-wise operations</a:t>
            </a:r>
            <a:endParaRPr/>
          </a:p>
          <a:p>
            <a:pPr marL="1240920" lvl="1" indent="-288401" algn="l" rtl="0">
              <a:lnSpc>
                <a:spcPct val="90000"/>
              </a:lnSpc>
              <a:spcBef>
                <a:spcPts val="1000"/>
              </a:spcBef>
              <a:spcAft>
                <a:spcPts val="0"/>
              </a:spcAft>
              <a:buSzPts val="1600"/>
              <a:buChar char="▸"/>
            </a:pPr>
            <a:r>
              <a:rPr lang="en-US"/>
              <a:t>Split, Find, Extract, Cat, Typecasting, etc…</a:t>
            </a:r>
            <a:endParaRPr/>
          </a:p>
          <a:p>
            <a:pPr marL="283110" lvl="0" indent="-283110" algn="l" rtl="0">
              <a:lnSpc>
                <a:spcPct val="90000"/>
              </a:lnSpc>
              <a:spcBef>
                <a:spcPts val="1000"/>
              </a:spcBef>
              <a:spcAft>
                <a:spcPts val="0"/>
              </a:spcAft>
              <a:buSzPts val="1920"/>
              <a:buChar char="▸"/>
            </a:pPr>
            <a:r>
              <a:rPr lang="en-US"/>
              <a:t>String GroupBys, Joins, Sorting, etc.</a:t>
            </a:r>
            <a:endParaRPr/>
          </a:p>
          <a:p>
            <a:pPr marL="283110" lvl="0" indent="-283110" algn="l" rtl="0">
              <a:lnSpc>
                <a:spcPct val="90000"/>
              </a:lnSpc>
              <a:spcBef>
                <a:spcPts val="1000"/>
              </a:spcBef>
              <a:spcAft>
                <a:spcPts val="0"/>
              </a:spcAft>
              <a:buSzPts val="1920"/>
              <a:buChar char="▸"/>
            </a:pPr>
            <a:r>
              <a:rPr lang="en-US"/>
              <a:t>Categorical columns fully on GPU</a:t>
            </a:r>
            <a:endParaRPr/>
          </a:p>
          <a:p>
            <a:pPr marL="283110" lvl="0" indent="-283110" algn="l" rtl="0">
              <a:lnSpc>
                <a:spcPct val="90000"/>
              </a:lnSpc>
              <a:spcBef>
                <a:spcPts val="1000"/>
              </a:spcBef>
              <a:spcAft>
                <a:spcPts val="0"/>
              </a:spcAft>
              <a:buSzPts val="1920"/>
              <a:buChar char="▸"/>
            </a:pPr>
            <a:r>
              <a:rPr lang="en-US"/>
              <a:t>Native String type in libcudf C++</a:t>
            </a:r>
            <a:endParaRPr/>
          </a:p>
          <a:p>
            <a:pPr marL="283110" lvl="0" indent="-283110" algn="l" rtl="0">
              <a:lnSpc>
                <a:spcPct val="90000"/>
              </a:lnSpc>
              <a:spcBef>
                <a:spcPts val="1000"/>
              </a:spcBef>
              <a:spcAft>
                <a:spcPts val="0"/>
              </a:spcAft>
              <a:buSzPts val="1920"/>
              <a:buChar char="▸"/>
            </a:pPr>
            <a:r>
              <a:rPr lang="en-US"/>
              <a:t>NLP Preprocessors</a:t>
            </a:r>
            <a:endParaRPr/>
          </a:p>
          <a:p>
            <a:pPr marL="1240920" lvl="1" indent="-288401" algn="l" rtl="0">
              <a:lnSpc>
                <a:spcPct val="90000"/>
              </a:lnSpc>
              <a:spcBef>
                <a:spcPts val="1000"/>
              </a:spcBef>
              <a:spcAft>
                <a:spcPts val="0"/>
              </a:spcAft>
              <a:buSzPts val="1600"/>
              <a:buChar char="▸"/>
            </a:pPr>
            <a:r>
              <a:rPr lang="en-US"/>
              <a:t>Tokenizers, Normalizers, Edit Distance, Porter Stemmer, etc.</a:t>
            </a: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FUTURE V0.17+ STRING SUPPORT</a:t>
            </a:r>
            <a:endParaRPr/>
          </a:p>
          <a:p>
            <a:pPr marL="283110" lvl="0" indent="-283110" algn="l" rtl="0">
              <a:lnSpc>
                <a:spcPct val="90000"/>
              </a:lnSpc>
              <a:spcBef>
                <a:spcPts val="1000"/>
              </a:spcBef>
              <a:spcAft>
                <a:spcPts val="0"/>
              </a:spcAft>
              <a:buClr>
                <a:srgbClr val="7400FF"/>
              </a:buClr>
              <a:buSzPts val="1920"/>
              <a:buChar char="▸"/>
            </a:pPr>
            <a:r>
              <a:rPr lang="en-US"/>
              <a:t>Further performance optimization</a:t>
            </a:r>
            <a:endParaRPr/>
          </a:p>
          <a:p>
            <a:pPr marL="283110" lvl="0" indent="-283110" algn="l" rtl="0">
              <a:lnSpc>
                <a:spcPct val="90000"/>
              </a:lnSpc>
              <a:spcBef>
                <a:spcPts val="1000"/>
              </a:spcBef>
              <a:spcAft>
                <a:spcPts val="0"/>
              </a:spcAft>
              <a:buClr>
                <a:srgbClr val="7400FF"/>
              </a:buClr>
              <a:buSzPts val="1920"/>
              <a:buChar char="▸"/>
            </a:pPr>
            <a:r>
              <a:rPr lang="en-US"/>
              <a:t>JIT-compiled String UDFs</a:t>
            </a:r>
            <a:endParaRPr/>
          </a:p>
        </p:txBody>
      </p:sp>
      <p:sp>
        <p:nvSpPr>
          <p:cNvPr id="1040" name="Google Shape;1040;p4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String Support</a:t>
            </a:r>
            <a:endParaRPr/>
          </a:p>
        </p:txBody>
      </p:sp>
      <p:grpSp>
        <p:nvGrpSpPr>
          <p:cNvPr id="1041" name="Google Shape;1041;p48"/>
          <p:cNvGrpSpPr/>
          <p:nvPr/>
        </p:nvGrpSpPr>
        <p:grpSpPr>
          <a:xfrm>
            <a:off x="9331486" y="3516205"/>
            <a:ext cx="7501214" cy="4900774"/>
            <a:chOff x="9331486" y="3689843"/>
            <a:chExt cx="7501214" cy="4900774"/>
          </a:xfrm>
        </p:grpSpPr>
        <p:cxnSp>
          <p:nvCxnSpPr>
            <p:cNvPr id="1042" name="Google Shape;1042;p48"/>
            <p:cNvCxnSpPr/>
            <p:nvPr/>
          </p:nvCxnSpPr>
          <p:spPr>
            <a:xfrm>
              <a:off x="10361567" y="57472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3" name="Google Shape;1043;p48"/>
            <p:cNvCxnSpPr/>
            <p:nvPr/>
          </p:nvCxnSpPr>
          <p:spPr>
            <a:xfrm>
              <a:off x="10361567" y="7618800"/>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4" name="Google Shape;1044;p48"/>
            <p:cNvCxnSpPr>
              <a:stCxn id="1045"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046" name="Google Shape;1046;p48"/>
            <p:cNvCxnSpPr/>
            <p:nvPr/>
          </p:nvCxnSpPr>
          <p:spPr>
            <a:xfrm>
              <a:off x="10361567" y="4824442"/>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7" name="Google Shape;1047;p48"/>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8" name="Google Shape;1048;p48"/>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49" name="Google Shape;1049;p48"/>
            <p:cNvCxnSpPr/>
            <p:nvPr/>
          </p:nvCxnSpPr>
          <p:spPr>
            <a:xfrm>
              <a:off x="10361567" y="6694468"/>
              <a:ext cx="6467747" cy="0"/>
            </a:xfrm>
            <a:prstGeom prst="straightConnector1">
              <a:avLst/>
            </a:prstGeom>
            <a:noFill/>
            <a:ln w="12700" cap="flat" cmpd="sng">
              <a:solidFill>
                <a:srgbClr val="B3B3B3"/>
              </a:solidFill>
              <a:prstDash val="solid"/>
              <a:round/>
              <a:headEnd type="none" w="sm" len="sm"/>
              <a:tailEnd type="none" w="sm" len="sm"/>
            </a:ln>
          </p:spPr>
        </p:cxnSp>
        <p:cxnSp>
          <p:nvCxnSpPr>
            <p:cNvPr id="1050" name="Google Shape;1050;p48"/>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051" name="Google Shape;1051;p48"/>
            <p:cNvSpPr/>
            <p:nvPr/>
          </p:nvSpPr>
          <p:spPr>
            <a:xfrm>
              <a:off x="10520144" y="6272793"/>
              <a:ext cx="781294" cy="180553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2" name="Google Shape;1052;p48"/>
            <p:cNvSpPr/>
            <p:nvPr/>
          </p:nvSpPr>
          <p:spPr>
            <a:xfrm>
              <a:off x="11459299" y="8004438"/>
              <a:ext cx="781294" cy="8477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3" name="Google Shape;1053;p48"/>
            <p:cNvSpPr/>
            <p:nvPr/>
          </p:nvSpPr>
          <p:spPr>
            <a:xfrm>
              <a:off x="12746097" y="4661163"/>
              <a:ext cx="781294" cy="34171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4" name="Google Shape;1054;p48"/>
            <p:cNvSpPr/>
            <p:nvPr/>
          </p:nvSpPr>
          <p:spPr>
            <a:xfrm>
              <a:off x="13685253" y="8004438"/>
              <a:ext cx="781294" cy="908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5" name="Google Shape;1055;p48"/>
            <p:cNvSpPr/>
            <p:nvPr/>
          </p:nvSpPr>
          <p:spPr>
            <a:xfrm>
              <a:off x="14960395" y="6661413"/>
              <a:ext cx="781294" cy="141691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56" name="Google Shape;1056;p48"/>
            <p:cNvSpPr/>
            <p:nvPr/>
          </p:nvSpPr>
          <p:spPr>
            <a:xfrm>
              <a:off x="15899552" y="8032605"/>
              <a:ext cx="781294" cy="45719"/>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057" name="Google Shape;1057;p48"/>
            <p:cNvCxnSpPr/>
            <p:nvPr/>
          </p:nvCxnSpPr>
          <p:spPr>
            <a:xfrm rot="10800000">
              <a:off x="10336106"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045" name="Google Shape;1045;p48"/>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058" name="Google Shape;1058;p48"/>
            <p:cNvSpPr txBox="1"/>
            <p:nvPr/>
          </p:nvSpPr>
          <p:spPr>
            <a:xfrm>
              <a:off x="9580273" y="4628654"/>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700</a:t>
              </a:r>
              <a:endParaRPr sz="2400" b="0" i="0" u="none" strike="noStrike" cap="none">
                <a:solidFill>
                  <a:srgbClr val="868686"/>
                </a:solidFill>
                <a:latin typeface="Arial"/>
                <a:ea typeface="Arial"/>
                <a:cs typeface="Arial"/>
                <a:sym typeface="Arial"/>
              </a:endParaRPr>
            </a:p>
          </p:txBody>
        </p:sp>
        <p:sp>
          <p:nvSpPr>
            <p:cNvPr id="1059" name="Google Shape;1059;p48"/>
            <p:cNvSpPr txBox="1"/>
            <p:nvPr/>
          </p:nvSpPr>
          <p:spPr>
            <a:xfrm>
              <a:off x="9580273" y="5090070"/>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600</a:t>
              </a:r>
              <a:endParaRPr sz="2400" b="0" i="0" u="none" strike="noStrike" cap="none">
                <a:solidFill>
                  <a:srgbClr val="868686"/>
                </a:solidFill>
                <a:latin typeface="Arial"/>
                <a:ea typeface="Arial"/>
                <a:cs typeface="Arial"/>
                <a:sym typeface="Arial"/>
              </a:endParaRPr>
            </a:p>
          </p:txBody>
        </p:sp>
        <p:sp>
          <p:nvSpPr>
            <p:cNvPr id="1060" name="Google Shape;1060;p48"/>
            <p:cNvSpPr txBox="1"/>
            <p:nvPr/>
          </p:nvSpPr>
          <p:spPr>
            <a:xfrm>
              <a:off x="9580273" y="6004702"/>
              <a:ext cx="78129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061" name="Google Shape;1061;p48"/>
            <p:cNvSpPr txBox="1"/>
            <p:nvPr/>
          </p:nvSpPr>
          <p:spPr>
            <a:xfrm>
              <a:off x="9666514" y="6496784"/>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a:t>
              </a:r>
              <a:endParaRPr sz="2400" b="0" i="0" u="none" strike="noStrike" cap="none">
                <a:solidFill>
                  <a:srgbClr val="868686"/>
                </a:solidFill>
                <a:latin typeface="Arial"/>
                <a:ea typeface="Arial"/>
                <a:cs typeface="Arial"/>
                <a:sym typeface="Arial"/>
              </a:endParaRPr>
            </a:p>
          </p:txBody>
        </p:sp>
        <p:sp>
          <p:nvSpPr>
            <p:cNvPr id="1062" name="Google Shape;1062;p48"/>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a:t>
              </a:r>
              <a:endParaRPr sz="2400" b="0" i="0" u="none" strike="noStrike" cap="none">
                <a:solidFill>
                  <a:srgbClr val="868686"/>
                </a:solidFill>
                <a:latin typeface="Arial"/>
                <a:ea typeface="Arial"/>
                <a:cs typeface="Arial"/>
                <a:sym typeface="Arial"/>
              </a:endParaRPr>
            </a:p>
          </p:txBody>
        </p:sp>
        <p:sp>
          <p:nvSpPr>
            <p:cNvPr id="1063" name="Google Shape;1063;p48"/>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064" name="Google Shape;1064;p48"/>
            <p:cNvSpPr txBox="1"/>
            <p:nvPr/>
          </p:nvSpPr>
          <p:spPr>
            <a:xfrm>
              <a:off x="10733314" y="8174023"/>
              <a:ext cx="12843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Lower ()</a:t>
              </a:r>
              <a:endParaRPr sz="2400" b="0" i="0" u="none" strike="noStrike" cap="none">
                <a:solidFill>
                  <a:srgbClr val="868686"/>
                </a:solidFill>
                <a:latin typeface="Arial"/>
                <a:ea typeface="Arial"/>
                <a:cs typeface="Arial"/>
                <a:sym typeface="Arial"/>
              </a:endParaRPr>
            </a:p>
          </p:txBody>
        </p:sp>
        <p:sp>
          <p:nvSpPr>
            <p:cNvPr id="1065" name="Google Shape;1065;p48"/>
            <p:cNvSpPr txBox="1"/>
            <p:nvPr/>
          </p:nvSpPr>
          <p:spPr>
            <a:xfrm>
              <a:off x="13040376"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Find(#)</a:t>
              </a:r>
              <a:endParaRPr sz="2400" b="0" i="0" u="none" strike="noStrike" cap="none">
                <a:solidFill>
                  <a:srgbClr val="868686"/>
                </a:solidFill>
                <a:latin typeface="Arial"/>
                <a:ea typeface="Arial"/>
                <a:cs typeface="Arial"/>
                <a:sym typeface="Arial"/>
              </a:endParaRPr>
            </a:p>
          </p:txBody>
        </p:sp>
        <p:sp>
          <p:nvSpPr>
            <p:cNvPr id="1066" name="Google Shape;1066;p48"/>
            <p:cNvSpPr txBox="1"/>
            <p:nvPr/>
          </p:nvSpPr>
          <p:spPr>
            <a:xfrm>
              <a:off x="15008863"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Slice(1,15)</a:t>
              </a:r>
              <a:endParaRPr sz="2400" b="0" i="0" u="none" strike="noStrike" cap="none">
                <a:solidFill>
                  <a:srgbClr val="868686"/>
                </a:solidFill>
                <a:latin typeface="Arial"/>
                <a:ea typeface="Arial"/>
                <a:cs typeface="Arial"/>
                <a:sym typeface="Arial"/>
              </a:endParaRPr>
            </a:p>
          </p:txBody>
        </p:sp>
        <p:sp>
          <p:nvSpPr>
            <p:cNvPr id="1067" name="Google Shape;1067;p48"/>
            <p:cNvSpPr txBox="1"/>
            <p:nvPr/>
          </p:nvSpPr>
          <p:spPr>
            <a:xfrm rot="-5400000">
              <a:off x="8474187" y="6276897"/>
              <a:ext cx="2122598"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milliseconds</a:t>
              </a:r>
              <a:endParaRPr sz="2400" b="0" i="0" u="none" strike="noStrike" cap="none">
                <a:solidFill>
                  <a:srgbClr val="868686"/>
                </a:solidFill>
                <a:latin typeface="Arial"/>
                <a:ea typeface="Arial"/>
                <a:cs typeface="Arial"/>
                <a:sym typeface="Arial"/>
              </a:endParaRPr>
            </a:p>
          </p:txBody>
        </p:sp>
        <p:grpSp>
          <p:nvGrpSpPr>
            <p:cNvPr id="1068" name="Google Shape;1068;p48"/>
            <p:cNvGrpSpPr/>
            <p:nvPr/>
          </p:nvGrpSpPr>
          <p:grpSpPr>
            <a:xfrm>
              <a:off x="12374481" y="3689843"/>
              <a:ext cx="2959941" cy="408000"/>
              <a:chOff x="11407746" y="3574231"/>
              <a:chExt cx="2959941" cy="408000"/>
            </a:xfrm>
          </p:grpSpPr>
          <p:sp>
            <p:nvSpPr>
              <p:cNvPr id="1069" name="Google Shape;1069;p48"/>
              <p:cNvSpPr txBox="1"/>
              <p:nvPr/>
            </p:nvSpPr>
            <p:spPr>
              <a:xfrm>
                <a:off x="11558786"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Pandas</a:t>
                </a:r>
                <a:endParaRPr sz="2000" b="0" i="0" u="none" strike="noStrike" cap="none">
                  <a:solidFill>
                    <a:srgbClr val="868686"/>
                  </a:solidFill>
                  <a:latin typeface="Arial"/>
                  <a:ea typeface="Arial"/>
                  <a:cs typeface="Arial"/>
                  <a:sym typeface="Arial"/>
                </a:endParaRPr>
              </a:p>
            </p:txBody>
          </p:sp>
          <p:sp>
            <p:nvSpPr>
              <p:cNvPr id="1070" name="Google Shape;1070;p48"/>
              <p:cNvSpPr txBox="1"/>
              <p:nvPr/>
            </p:nvSpPr>
            <p:spPr>
              <a:xfrm>
                <a:off x="12759156" y="3574231"/>
                <a:ext cx="1608531"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Cuda Strings</a:t>
                </a:r>
                <a:endParaRPr sz="2000" b="0" i="0" u="none" strike="noStrike" cap="none">
                  <a:solidFill>
                    <a:srgbClr val="868686"/>
                  </a:solidFill>
                  <a:latin typeface="Arial"/>
                  <a:ea typeface="Arial"/>
                  <a:cs typeface="Arial"/>
                  <a:sym typeface="Arial"/>
                </a:endParaRPr>
              </a:p>
            </p:txBody>
          </p:sp>
          <p:sp>
            <p:nvSpPr>
              <p:cNvPr id="1071" name="Google Shape;1071;p48"/>
              <p:cNvSpPr/>
              <p:nvPr/>
            </p:nvSpPr>
            <p:spPr>
              <a:xfrm>
                <a:off x="11407746"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072" name="Google Shape;1072;p48"/>
              <p:cNvSpPr/>
              <p:nvPr/>
            </p:nvSpPr>
            <p:spPr>
              <a:xfrm>
                <a:off x="12617643" y="3707474"/>
                <a:ext cx="141514" cy="141514"/>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073" name="Google Shape;1073;p48"/>
            <p:cNvSpPr txBox="1"/>
            <p:nvPr/>
          </p:nvSpPr>
          <p:spPr>
            <a:xfrm>
              <a:off x="9666514" y="5547270"/>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500</a:t>
              </a:r>
              <a:endParaRPr sz="2400" b="0" i="0" u="none" strike="noStrike" cap="none">
                <a:solidFill>
                  <a:srgbClr val="868686"/>
                </a:solidFill>
                <a:latin typeface="Arial"/>
                <a:ea typeface="Arial"/>
                <a:cs typeface="Arial"/>
                <a:sym typeface="Arial"/>
              </a:endParaRPr>
            </a:p>
          </p:txBody>
        </p:sp>
        <p:sp>
          <p:nvSpPr>
            <p:cNvPr id="1074" name="Google Shape;1074;p48"/>
            <p:cNvSpPr txBox="1"/>
            <p:nvPr/>
          </p:nvSpPr>
          <p:spPr>
            <a:xfrm>
              <a:off x="9666514" y="7424853"/>
              <a:ext cx="69505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a:t>
              </a:r>
              <a:endParaRPr sz="2400" b="0" i="0" u="none" strike="noStrike" cap="none">
                <a:solidFill>
                  <a:srgbClr val="868686"/>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4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Extraction is the Cornerstone</a:t>
            </a:r>
            <a:endParaRPr/>
          </a:p>
        </p:txBody>
      </p:sp>
      <p:sp>
        <p:nvSpPr>
          <p:cNvPr id="1081" name="Google Shape;1081;p49"/>
          <p:cNvSpPr txBox="1">
            <a:spLocks noGrp="1"/>
          </p:cNvSpPr>
          <p:nvPr>
            <p:ph type="body" idx="1"/>
          </p:nvPr>
        </p:nvSpPr>
        <p:spPr>
          <a:xfrm>
            <a:off x="861250" y="3505059"/>
            <a:ext cx="8419170" cy="6198208"/>
          </a:xfrm>
          <a:prstGeom prst="rect">
            <a:avLst/>
          </a:prstGeom>
          <a:noFill/>
          <a:ln>
            <a:noFill/>
          </a:ln>
        </p:spPr>
        <p:txBody>
          <a:bodyPr spcFirstLastPara="1" wrap="square" lIns="91425" tIns="45700" rIns="91425" bIns="45700" anchor="t" anchorCtr="0">
            <a:noAutofit/>
          </a:bodyPr>
          <a:lstStyle/>
          <a:p>
            <a:pPr marL="283111" lvl="0" indent="-283111" algn="l" rtl="0">
              <a:lnSpc>
                <a:spcPct val="90000"/>
              </a:lnSpc>
              <a:spcBef>
                <a:spcPts val="0"/>
              </a:spcBef>
              <a:spcAft>
                <a:spcPts val="0"/>
              </a:spcAft>
              <a:buClr>
                <a:schemeClr val="lt2"/>
              </a:buClr>
              <a:buSzPts val="1920"/>
              <a:buFont typeface="Noto Sans Symbols"/>
              <a:buChar char="▸"/>
            </a:pPr>
            <a:r>
              <a:rPr lang="en-US"/>
              <a:t>Follow Pandas APIs and provide &gt;10x speedup</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CSV Reader, CSV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Parquet Reader, Parquet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ORC Reader, ORC Writer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JSON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Avro Reader</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GPU Direct Storage integration in progress for bypassing PCIe bottlenecks!</a:t>
            </a:r>
            <a:endParaRPr/>
          </a:p>
          <a:p>
            <a:pPr marL="283111" lvl="0" indent="-283111" algn="l" rtl="0">
              <a:lnSpc>
                <a:spcPct val="90000"/>
              </a:lnSpc>
              <a:spcBef>
                <a:spcPts val="3000"/>
              </a:spcBef>
              <a:spcAft>
                <a:spcPts val="0"/>
              </a:spcAft>
              <a:buClr>
                <a:schemeClr val="lt2"/>
              </a:buClr>
              <a:buSzPts val="1920"/>
              <a:buFont typeface="Noto Sans Symbols"/>
              <a:buChar char="▸"/>
            </a:pPr>
            <a:r>
              <a:rPr lang="en-US"/>
              <a:t>Key is GPU-accelerating both parsing and decompression </a:t>
            </a:r>
            <a:endParaRPr/>
          </a:p>
          <a:p>
            <a:pPr marL="283111" lvl="0" indent="-161190" algn="l" rtl="0">
              <a:lnSpc>
                <a:spcPct val="90000"/>
              </a:lnSpc>
              <a:spcBef>
                <a:spcPts val="3000"/>
              </a:spcBef>
              <a:spcAft>
                <a:spcPts val="0"/>
              </a:spcAft>
              <a:buClr>
                <a:schemeClr val="lt2"/>
              </a:buClr>
              <a:buSzPts val="1920"/>
              <a:buFont typeface="Noto Sans Symbols"/>
              <a:buNone/>
            </a:pPr>
            <a:endParaRPr/>
          </a:p>
        </p:txBody>
      </p:sp>
      <p:sp>
        <p:nvSpPr>
          <p:cNvPr id="1082" name="Google Shape;1082;p4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cuIO for Faster Data Loading</a:t>
            </a:r>
            <a:endParaRPr/>
          </a:p>
        </p:txBody>
      </p:sp>
      <p:sp>
        <p:nvSpPr>
          <p:cNvPr id="1083" name="Google Shape;1083;p49"/>
          <p:cNvSpPr/>
          <p:nvPr/>
        </p:nvSpPr>
        <p:spPr>
          <a:xfrm>
            <a:off x="8332082" y="8474251"/>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200" b="0" i="1" u="none" strike="noStrike" cap="none">
                <a:solidFill>
                  <a:schemeClr val="accent5"/>
                </a:solidFill>
                <a:latin typeface="Trebuchet MS"/>
                <a:ea typeface="Trebuchet MS"/>
                <a:cs typeface="Trebuchet MS"/>
                <a:sym typeface="Trebuchet MS"/>
              </a:rPr>
              <a:t>Source: Apache Crail blog: </a:t>
            </a:r>
            <a:r>
              <a:rPr lang="en-US" sz="12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SQL Performance: Part 1 - Input File Formats</a:t>
            </a:r>
            <a:endParaRPr sz="1200" b="0" i="1" u="none" strike="noStrike" cap="none">
              <a:solidFill>
                <a:schemeClr val="accent4"/>
              </a:solidFill>
              <a:latin typeface="Trebuchet MS"/>
              <a:ea typeface="Trebuchet MS"/>
              <a:cs typeface="Trebuchet MS"/>
              <a:sym typeface="Trebuchet MS"/>
            </a:endParaRPr>
          </a:p>
        </p:txBody>
      </p:sp>
      <p:grpSp>
        <p:nvGrpSpPr>
          <p:cNvPr id="1084" name="Google Shape;1084;p49"/>
          <p:cNvGrpSpPr/>
          <p:nvPr/>
        </p:nvGrpSpPr>
        <p:grpSpPr>
          <a:xfrm>
            <a:off x="9603268" y="4066052"/>
            <a:ext cx="8064605" cy="4278668"/>
            <a:chOff x="9603268" y="3785832"/>
            <a:chExt cx="8064605" cy="4278668"/>
          </a:xfrm>
        </p:grpSpPr>
        <p:pic>
          <p:nvPicPr>
            <p:cNvPr id="1085" name="Google Shape;1085;p49"/>
            <p:cNvPicPr preferRelativeResize="0"/>
            <p:nvPr/>
          </p:nvPicPr>
          <p:blipFill rotWithShape="1">
            <a:blip r:embed="rId4">
              <a:alphaModFix/>
            </a:blip>
            <a:srcRect l="4030" r="-4030"/>
            <a:stretch/>
          </p:blipFill>
          <p:spPr>
            <a:xfrm>
              <a:off x="9603268" y="3785832"/>
              <a:ext cx="8064605" cy="4278668"/>
            </a:xfrm>
            <a:prstGeom prst="rect">
              <a:avLst/>
            </a:prstGeom>
            <a:noFill/>
            <a:ln>
              <a:noFill/>
            </a:ln>
          </p:spPr>
        </p:pic>
        <p:cxnSp>
          <p:nvCxnSpPr>
            <p:cNvPr id="1086" name="Google Shape;1086;p49"/>
            <p:cNvCxnSpPr/>
            <p:nvPr/>
          </p:nvCxnSpPr>
          <p:spPr>
            <a:xfrm>
              <a:off x="10010896" y="3960261"/>
              <a:ext cx="7334129" cy="0"/>
            </a:xfrm>
            <a:prstGeom prst="straightConnector1">
              <a:avLst/>
            </a:prstGeom>
            <a:noFill/>
            <a:ln w="31750" cap="flat" cmpd="sng">
              <a:solidFill>
                <a:schemeClr val="lt2"/>
              </a:solidFill>
              <a:prstDash val="solid"/>
              <a:round/>
              <a:headEnd type="none" w="sm" len="sm"/>
              <a:tailEnd type="none" w="sm" len="sm"/>
            </a:ln>
          </p:spPr>
        </p:cxnSp>
        <p:cxnSp>
          <p:nvCxnSpPr>
            <p:cNvPr id="1087" name="Google Shape;1087;p49"/>
            <p:cNvCxnSpPr/>
            <p:nvPr/>
          </p:nvCxnSpPr>
          <p:spPr>
            <a:xfrm>
              <a:off x="10010896" y="4467467"/>
              <a:ext cx="7334129" cy="0"/>
            </a:xfrm>
            <a:prstGeom prst="straightConnector1">
              <a:avLst/>
            </a:prstGeom>
            <a:noFill/>
            <a:ln w="31750" cap="flat" cmpd="sng">
              <a:solidFill>
                <a:schemeClr val="lt2"/>
              </a:solidFill>
              <a:prstDash val="solid"/>
              <a:round/>
              <a:headEnd type="none" w="sm" len="sm"/>
              <a:tailEnd type="none" w="sm" len="sm"/>
            </a:ln>
          </p:spPr>
        </p:cxnSp>
        <p:cxnSp>
          <p:nvCxnSpPr>
            <p:cNvPr id="1088" name="Google Shape;1088;p49"/>
            <p:cNvCxnSpPr/>
            <p:nvPr/>
          </p:nvCxnSpPr>
          <p:spPr>
            <a:xfrm>
              <a:off x="10010896" y="5853354"/>
              <a:ext cx="7334129" cy="0"/>
            </a:xfrm>
            <a:prstGeom prst="straightConnector1">
              <a:avLst/>
            </a:prstGeom>
            <a:noFill/>
            <a:ln w="31750" cap="flat" cmpd="sng">
              <a:solidFill>
                <a:schemeClr val="lt2"/>
              </a:solidFill>
              <a:prstDash val="solid"/>
              <a:round/>
              <a:headEnd type="none" w="sm" len="sm"/>
              <a:tailEnd type="none" w="sm" len="sm"/>
            </a:ln>
          </p:spPr>
        </p:cxnSp>
        <p:cxnSp>
          <p:nvCxnSpPr>
            <p:cNvPr id="1089" name="Google Shape;1089;p49"/>
            <p:cNvCxnSpPr/>
            <p:nvPr/>
          </p:nvCxnSpPr>
          <p:spPr>
            <a:xfrm>
              <a:off x="10010896" y="7224954"/>
              <a:ext cx="7334129" cy="0"/>
            </a:xfrm>
            <a:prstGeom prst="straightConnector1">
              <a:avLst/>
            </a:prstGeom>
            <a:noFill/>
            <a:ln w="31750" cap="flat" cmpd="sng">
              <a:solidFill>
                <a:schemeClr val="lt2"/>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50"/>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ETL is Not Just DataFrames!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cxnSp>
        <p:nvCxnSpPr>
          <p:cNvPr id="1100" name="Google Shape;1100;p51"/>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101" name="Google Shape;1101;p51"/>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102" name="Google Shape;1102;p51"/>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3600" b="0" i="0" u="none" strike="noStrike" cap="none">
              <a:solidFill>
                <a:srgbClr val="DBBDFF"/>
              </a:solidFill>
              <a:latin typeface="Arial"/>
              <a:ea typeface="Arial"/>
              <a:cs typeface="Arial"/>
              <a:sym typeface="Arial"/>
            </a:endParaRPr>
          </a:p>
        </p:txBody>
      </p:sp>
      <p:cxnSp>
        <p:nvCxnSpPr>
          <p:cNvPr id="1103" name="Google Shape;1103;p51"/>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104" name="Google Shape;1104;p51"/>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105" name="Google Shape;1105;p51"/>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106" name="Google Shape;1106;p51"/>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107" name="Google Shape;1107;p51"/>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108" name="Google Shape;1108;p51"/>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09" name="Google Shape;1109;p51"/>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3600" b="0" i="0" u="none" strike="noStrike" cap="none">
              <a:solidFill>
                <a:srgbClr val="DBBDFF"/>
              </a:solidFill>
              <a:latin typeface="Arial"/>
              <a:ea typeface="Arial"/>
              <a:cs typeface="Arial"/>
              <a:sym typeface="Arial"/>
            </a:endParaRPr>
          </a:p>
        </p:txBody>
      </p:sp>
      <p:sp>
        <p:nvSpPr>
          <p:cNvPr id="1110" name="Google Shape;1110;p51"/>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3600" b="0" i="0" u="none" strike="noStrike" cap="none">
              <a:solidFill>
                <a:srgbClr val="DBBDFF"/>
              </a:solidFill>
              <a:latin typeface="Arial"/>
              <a:ea typeface="Arial"/>
              <a:cs typeface="Arial"/>
              <a:sym typeface="Arial"/>
            </a:endParaRPr>
          </a:p>
        </p:txBody>
      </p:sp>
      <p:sp>
        <p:nvSpPr>
          <p:cNvPr id="1111" name="Google Shape;1111;p51"/>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112" name="Google Shape;1112;p51"/>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13" name="Google Shape;1113;p51"/>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14" name="Google Shape;1114;p51"/>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115" name="Google Shape;1115;p51"/>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116" name="Google Shape;1116;p51"/>
          <p:cNvPicPr preferRelativeResize="0"/>
          <p:nvPr/>
        </p:nvPicPr>
        <p:blipFill rotWithShape="1">
          <a:blip r:embed="rId3">
            <a:alphaModFix/>
          </a:blip>
          <a:srcRect/>
          <a:stretch/>
        </p:blipFill>
        <p:spPr>
          <a:xfrm>
            <a:off x="7528109" y="7988850"/>
            <a:ext cx="1226463" cy="561140"/>
          </a:xfrm>
          <a:prstGeom prst="rect">
            <a:avLst/>
          </a:prstGeom>
          <a:noFill/>
          <a:ln>
            <a:noFill/>
          </a:ln>
        </p:spPr>
      </p:pic>
      <p:cxnSp>
        <p:nvCxnSpPr>
          <p:cNvPr id="1117" name="Google Shape;1117;p51"/>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118" name="Google Shape;1118;p5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a:t>
            </a:r>
            <a:endParaRPr/>
          </a:p>
        </p:txBody>
      </p:sp>
      <p:sp>
        <p:nvSpPr>
          <p:cNvPr id="1119" name="Google Shape;1119;p5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Building Bridges into the Array Ecosystem</a:t>
            </a:r>
            <a:endParaRPr/>
          </a:p>
        </p:txBody>
      </p:sp>
      <p:sp>
        <p:nvSpPr>
          <p:cNvPr id="1120" name="Google Shape;1120;p51"/>
          <p:cNvSpPr/>
          <p:nvPr/>
        </p:nvSpPr>
        <p:spPr>
          <a:xfrm>
            <a:off x="1831955" y="26095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121" name="Google Shape;1121;p51"/>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5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Interoperability for the Win</a:t>
            </a:r>
            <a:endParaRPr/>
          </a:p>
        </p:txBody>
      </p:sp>
      <p:grpSp>
        <p:nvGrpSpPr>
          <p:cNvPr id="1128" name="Google Shape;1128;p52"/>
          <p:cNvGrpSpPr/>
          <p:nvPr/>
        </p:nvGrpSpPr>
        <p:grpSpPr>
          <a:xfrm>
            <a:off x="10343976" y="4576351"/>
            <a:ext cx="7113495" cy="2357860"/>
            <a:chOff x="8564126" y="5863201"/>
            <a:chExt cx="7113495" cy="2357860"/>
          </a:xfrm>
        </p:grpSpPr>
        <p:grpSp>
          <p:nvGrpSpPr>
            <p:cNvPr id="1129" name="Google Shape;1129;p52"/>
            <p:cNvGrpSpPr/>
            <p:nvPr/>
          </p:nvGrpSpPr>
          <p:grpSpPr>
            <a:xfrm>
              <a:off x="8564126" y="5863201"/>
              <a:ext cx="7113495" cy="2357860"/>
              <a:chOff x="4143762" y="4397904"/>
              <a:chExt cx="10010548" cy="3318125"/>
            </a:xfrm>
          </p:grpSpPr>
          <p:pic>
            <p:nvPicPr>
              <p:cNvPr id="1130" name="Google Shape;1130;p5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02776" y="6706233"/>
                <a:ext cx="1009796" cy="1009796"/>
              </a:xfrm>
              <a:prstGeom prst="rect">
                <a:avLst/>
              </a:prstGeom>
              <a:noFill/>
              <a:ln>
                <a:noFill/>
              </a:ln>
            </p:spPr>
          </p:pic>
          <p:pic>
            <p:nvPicPr>
              <p:cNvPr id="1131" name="Google Shape;1131;p5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143762" y="4397904"/>
                <a:ext cx="1924285" cy="823594"/>
              </a:xfrm>
              <a:prstGeom prst="rect">
                <a:avLst/>
              </a:prstGeom>
              <a:noFill/>
              <a:ln>
                <a:noFill/>
              </a:ln>
            </p:spPr>
          </p:pic>
          <p:pic>
            <p:nvPicPr>
              <p:cNvPr id="1132" name="Google Shape;1132;p5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83790" y="6904480"/>
                <a:ext cx="1872644" cy="374530"/>
              </a:xfrm>
              <a:prstGeom prst="rect">
                <a:avLst/>
              </a:prstGeom>
              <a:noFill/>
              <a:ln>
                <a:noFill/>
              </a:ln>
            </p:spPr>
          </p:pic>
          <p:pic>
            <p:nvPicPr>
              <p:cNvPr id="1133" name="Google Shape;1133;p5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785351" y="4615629"/>
                <a:ext cx="1309749" cy="445325"/>
              </a:xfrm>
              <a:prstGeom prst="rect">
                <a:avLst/>
              </a:prstGeom>
              <a:noFill/>
              <a:ln>
                <a:noFill/>
              </a:ln>
            </p:spPr>
          </p:pic>
          <p:sp>
            <p:nvSpPr>
              <p:cNvPr id="1134" name="Google Shape;1134;p52"/>
              <p:cNvSpPr txBox="1"/>
              <p:nvPr/>
            </p:nvSpPr>
            <p:spPr>
              <a:xfrm>
                <a:off x="7251942" y="4451386"/>
                <a:ext cx="1607400" cy="6909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900" b="1" i="0" u="none" strike="noStrike" cap="none">
                    <a:solidFill>
                      <a:srgbClr val="000000"/>
                    </a:solidFill>
                    <a:latin typeface="Trebuchet MS"/>
                    <a:ea typeface="Trebuchet MS"/>
                    <a:cs typeface="Trebuchet MS"/>
                    <a:sym typeface="Trebuchet MS"/>
                  </a:rPr>
                  <a:t>mpi4py</a:t>
                </a:r>
                <a:endParaRPr sz="1900" b="1" i="0" u="none" strike="noStrike" cap="none">
                  <a:solidFill>
                    <a:srgbClr val="000000"/>
                  </a:solidFill>
                  <a:latin typeface="Trebuchet MS"/>
                  <a:ea typeface="Trebuchet MS"/>
                  <a:cs typeface="Trebuchet MS"/>
                  <a:sym typeface="Trebuchet MS"/>
                </a:endParaRPr>
              </a:p>
            </p:txBody>
          </p:sp>
          <p:pic>
            <p:nvPicPr>
              <p:cNvPr id="1135" name="Google Shape;1135;p5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021090" y="4586040"/>
                <a:ext cx="1666129" cy="445325"/>
              </a:xfrm>
              <a:prstGeom prst="rect">
                <a:avLst/>
              </a:prstGeom>
              <a:noFill/>
              <a:ln>
                <a:noFill/>
              </a:ln>
            </p:spPr>
          </p:pic>
          <p:pic>
            <p:nvPicPr>
              <p:cNvPr id="1136" name="Google Shape;1136;p52"/>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1828485" y="6782809"/>
                <a:ext cx="2325825" cy="559986"/>
              </a:xfrm>
              <a:prstGeom prst="rect">
                <a:avLst/>
              </a:prstGeom>
              <a:noFill/>
              <a:ln>
                <a:noFill/>
              </a:ln>
            </p:spPr>
          </p:pic>
          <p:pic>
            <p:nvPicPr>
              <p:cNvPr id="1137" name="Google Shape;1137;p52"/>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9227652" y="6807338"/>
                <a:ext cx="1729617" cy="657402"/>
              </a:xfrm>
              <a:prstGeom prst="rect">
                <a:avLst/>
              </a:prstGeom>
              <a:noFill/>
              <a:ln>
                <a:noFill/>
              </a:ln>
            </p:spPr>
          </p:pic>
        </p:grpSp>
        <p:cxnSp>
          <p:nvCxnSpPr>
            <p:cNvPr id="1138" name="Google Shape;1138;p52"/>
            <p:cNvCxnSpPr/>
            <p:nvPr/>
          </p:nvCxnSpPr>
          <p:spPr>
            <a:xfrm>
              <a:off x="9260406" y="6417617"/>
              <a:ext cx="1626000" cy="1096800"/>
            </a:xfrm>
            <a:prstGeom prst="straightConnector1">
              <a:avLst/>
            </a:prstGeom>
            <a:noFill/>
            <a:ln w="25400" cap="rnd" cmpd="sng">
              <a:solidFill>
                <a:schemeClr val="lt2"/>
              </a:solidFill>
              <a:prstDash val="solid"/>
              <a:round/>
              <a:headEnd type="none" w="sm" len="sm"/>
              <a:tailEnd type="none" w="sm" len="sm"/>
            </a:ln>
          </p:spPr>
        </p:cxnSp>
        <p:cxnSp>
          <p:nvCxnSpPr>
            <p:cNvPr id="1139" name="Google Shape;1139;p52"/>
            <p:cNvCxnSpPr/>
            <p:nvPr/>
          </p:nvCxnSpPr>
          <p:spPr>
            <a:xfrm>
              <a:off x="9259142" y="6412559"/>
              <a:ext cx="3490500" cy="1099800"/>
            </a:xfrm>
            <a:prstGeom prst="straightConnector1">
              <a:avLst/>
            </a:prstGeom>
            <a:noFill/>
            <a:ln w="25400" cap="rnd" cmpd="sng">
              <a:solidFill>
                <a:schemeClr val="accent1"/>
              </a:solidFill>
              <a:prstDash val="solid"/>
              <a:round/>
              <a:headEnd type="none" w="sm" len="sm"/>
              <a:tailEnd type="none" w="sm" len="sm"/>
            </a:ln>
          </p:spPr>
        </p:cxnSp>
        <p:cxnSp>
          <p:nvCxnSpPr>
            <p:cNvPr id="1140" name="Google Shape;1140;p52"/>
            <p:cNvCxnSpPr/>
            <p:nvPr/>
          </p:nvCxnSpPr>
          <p:spPr>
            <a:xfrm>
              <a:off x="9257697" y="6412752"/>
              <a:ext cx="5582700" cy="1098600"/>
            </a:xfrm>
            <a:prstGeom prst="straightConnector1">
              <a:avLst/>
            </a:prstGeom>
            <a:noFill/>
            <a:ln w="25400" cap="rnd" cmpd="sng">
              <a:solidFill>
                <a:schemeClr val="lt2"/>
              </a:solidFill>
              <a:prstDash val="solid"/>
              <a:round/>
              <a:headEnd type="none" w="sm" len="sm"/>
              <a:tailEnd type="none" w="sm" len="sm"/>
            </a:ln>
          </p:spPr>
        </p:cxnSp>
        <p:cxnSp>
          <p:nvCxnSpPr>
            <p:cNvPr id="1141" name="Google Shape;1141;p52"/>
            <p:cNvCxnSpPr/>
            <p:nvPr/>
          </p:nvCxnSpPr>
          <p:spPr>
            <a:xfrm flipH="1">
              <a:off x="9257757" y="6406515"/>
              <a:ext cx="2064900" cy="1107300"/>
            </a:xfrm>
            <a:prstGeom prst="straightConnector1">
              <a:avLst/>
            </a:prstGeom>
            <a:noFill/>
            <a:ln w="25400" cap="rnd" cmpd="sng">
              <a:solidFill>
                <a:schemeClr val="accent1"/>
              </a:solidFill>
              <a:prstDash val="solid"/>
              <a:round/>
              <a:headEnd type="none" w="sm" len="sm"/>
              <a:tailEnd type="none" w="sm" len="sm"/>
            </a:ln>
          </p:spPr>
        </p:cxnSp>
        <p:cxnSp>
          <p:nvCxnSpPr>
            <p:cNvPr id="1142" name="Google Shape;1142;p52"/>
            <p:cNvCxnSpPr/>
            <p:nvPr/>
          </p:nvCxnSpPr>
          <p:spPr>
            <a:xfrm flipH="1">
              <a:off x="10888558" y="6408234"/>
              <a:ext cx="434100" cy="1108200"/>
            </a:xfrm>
            <a:prstGeom prst="straightConnector1">
              <a:avLst/>
            </a:prstGeom>
            <a:noFill/>
            <a:ln w="25400" cap="rnd" cmpd="sng">
              <a:solidFill>
                <a:schemeClr val="lt2"/>
              </a:solidFill>
              <a:prstDash val="solid"/>
              <a:round/>
              <a:headEnd type="none" w="sm" len="sm"/>
              <a:tailEnd type="none" w="sm" len="sm"/>
            </a:ln>
          </p:spPr>
        </p:cxnSp>
        <p:cxnSp>
          <p:nvCxnSpPr>
            <p:cNvPr id="1143" name="Google Shape;1143;p52"/>
            <p:cNvCxnSpPr/>
            <p:nvPr/>
          </p:nvCxnSpPr>
          <p:spPr>
            <a:xfrm flipH="1">
              <a:off x="10890617" y="6408234"/>
              <a:ext cx="2146500" cy="1104000"/>
            </a:xfrm>
            <a:prstGeom prst="straightConnector1">
              <a:avLst/>
            </a:prstGeom>
            <a:noFill/>
            <a:ln w="25400" cap="rnd" cmpd="sng">
              <a:solidFill>
                <a:schemeClr val="lt2"/>
              </a:solidFill>
              <a:prstDash val="solid"/>
              <a:round/>
              <a:headEnd type="none" w="sm" len="sm"/>
              <a:tailEnd type="none" w="sm" len="sm"/>
            </a:ln>
          </p:spPr>
        </p:cxnSp>
        <p:cxnSp>
          <p:nvCxnSpPr>
            <p:cNvPr id="1144" name="Google Shape;1144;p52"/>
            <p:cNvCxnSpPr/>
            <p:nvPr/>
          </p:nvCxnSpPr>
          <p:spPr>
            <a:xfrm>
              <a:off x="11327811" y="6413387"/>
              <a:ext cx="1417800" cy="1096800"/>
            </a:xfrm>
            <a:prstGeom prst="straightConnector1">
              <a:avLst/>
            </a:prstGeom>
            <a:noFill/>
            <a:ln w="25400" cap="rnd" cmpd="sng">
              <a:solidFill>
                <a:schemeClr val="accent1"/>
              </a:solidFill>
              <a:prstDash val="solid"/>
              <a:round/>
              <a:headEnd type="none" w="sm" len="sm"/>
              <a:tailEnd type="none" w="sm" len="sm"/>
            </a:ln>
          </p:spPr>
        </p:cxnSp>
        <p:cxnSp>
          <p:nvCxnSpPr>
            <p:cNvPr id="1145" name="Google Shape;1145;p52"/>
            <p:cNvCxnSpPr/>
            <p:nvPr/>
          </p:nvCxnSpPr>
          <p:spPr>
            <a:xfrm>
              <a:off x="13040554" y="6409951"/>
              <a:ext cx="1798500" cy="1098900"/>
            </a:xfrm>
            <a:prstGeom prst="straightConnector1">
              <a:avLst/>
            </a:prstGeom>
            <a:noFill/>
            <a:ln w="25400" cap="rnd" cmpd="sng">
              <a:solidFill>
                <a:schemeClr val="lt2"/>
              </a:solidFill>
              <a:prstDash val="solid"/>
              <a:round/>
              <a:headEnd type="none" w="sm" len="sm"/>
              <a:tailEnd type="none" w="sm" len="sm"/>
            </a:ln>
          </p:spPr>
        </p:cxnSp>
        <p:cxnSp>
          <p:nvCxnSpPr>
            <p:cNvPr id="1146" name="Google Shape;1146;p52"/>
            <p:cNvCxnSpPr/>
            <p:nvPr/>
          </p:nvCxnSpPr>
          <p:spPr>
            <a:xfrm flipH="1">
              <a:off x="12751722" y="6412559"/>
              <a:ext cx="2087400" cy="1101900"/>
            </a:xfrm>
            <a:prstGeom prst="straightConnector1">
              <a:avLst/>
            </a:prstGeom>
            <a:noFill/>
            <a:ln w="25400" cap="rnd" cmpd="sng">
              <a:solidFill>
                <a:schemeClr val="accent1"/>
              </a:solidFill>
              <a:prstDash val="solid"/>
              <a:round/>
              <a:headEnd type="none" w="sm" len="sm"/>
              <a:tailEnd type="none" w="sm" len="sm"/>
            </a:ln>
          </p:spPr>
        </p:cxnSp>
        <p:cxnSp>
          <p:nvCxnSpPr>
            <p:cNvPr id="1147" name="Google Shape;1147;p52"/>
            <p:cNvCxnSpPr/>
            <p:nvPr/>
          </p:nvCxnSpPr>
          <p:spPr>
            <a:xfrm>
              <a:off x="11326093" y="6406515"/>
              <a:ext cx="3513000" cy="1106100"/>
            </a:xfrm>
            <a:prstGeom prst="straightConnector1">
              <a:avLst/>
            </a:prstGeom>
            <a:noFill/>
            <a:ln w="25400" cap="rnd" cmpd="sng">
              <a:solidFill>
                <a:schemeClr val="lt2"/>
              </a:solidFill>
              <a:prstDash val="solid"/>
              <a:round/>
              <a:headEnd type="none" w="sm" len="sm"/>
              <a:tailEnd type="none" w="sm" len="sm"/>
            </a:ln>
          </p:spPr>
        </p:cxnSp>
        <p:cxnSp>
          <p:nvCxnSpPr>
            <p:cNvPr id="1148" name="Google Shape;1148;p52"/>
            <p:cNvCxnSpPr/>
            <p:nvPr/>
          </p:nvCxnSpPr>
          <p:spPr>
            <a:xfrm flipH="1">
              <a:off x="12749801" y="6408234"/>
              <a:ext cx="285600" cy="1106100"/>
            </a:xfrm>
            <a:prstGeom prst="straightConnector1">
              <a:avLst/>
            </a:prstGeom>
            <a:noFill/>
            <a:ln w="25400" cap="rnd" cmpd="sng">
              <a:solidFill>
                <a:schemeClr val="accent1"/>
              </a:solidFill>
              <a:prstDash val="solid"/>
              <a:round/>
              <a:headEnd type="none" w="sm" len="sm"/>
              <a:tailEnd type="none" w="sm" len="sm"/>
            </a:ln>
          </p:spPr>
        </p:cxnSp>
        <p:cxnSp>
          <p:nvCxnSpPr>
            <p:cNvPr id="1149" name="Google Shape;1149;p52"/>
            <p:cNvCxnSpPr/>
            <p:nvPr/>
          </p:nvCxnSpPr>
          <p:spPr>
            <a:xfrm flipH="1">
              <a:off x="10889429" y="6410030"/>
              <a:ext cx="3945900" cy="1105200"/>
            </a:xfrm>
            <a:prstGeom prst="straightConnector1">
              <a:avLst/>
            </a:prstGeom>
            <a:noFill/>
            <a:ln w="25400" cap="rnd" cmpd="sng">
              <a:solidFill>
                <a:schemeClr val="lt2"/>
              </a:solidFill>
              <a:prstDash val="solid"/>
              <a:round/>
              <a:headEnd type="none" w="sm" len="sm"/>
              <a:tailEnd type="none" w="sm" len="sm"/>
            </a:ln>
          </p:spPr>
        </p:cxnSp>
        <p:cxnSp>
          <p:nvCxnSpPr>
            <p:cNvPr id="1150" name="Google Shape;1150;p52"/>
            <p:cNvCxnSpPr/>
            <p:nvPr/>
          </p:nvCxnSpPr>
          <p:spPr>
            <a:xfrm flipH="1">
              <a:off x="9256581" y="6405676"/>
              <a:ext cx="3780000" cy="1109400"/>
            </a:xfrm>
            <a:prstGeom prst="straightConnector1">
              <a:avLst/>
            </a:prstGeom>
            <a:noFill/>
            <a:ln w="25400" cap="rnd" cmpd="sng">
              <a:solidFill>
                <a:schemeClr val="accent1"/>
              </a:solidFill>
              <a:prstDash val="solid"/>
              <a:round/>
              <a:headEnd type="none" w="sm" len="sm"/>
              <a:tailEnd type="none" w="sm" len="sm"/>
            </a:ln>
          </p:spPr>
        </p:cxnSp>
        <p:cxnSp>
          <p:nvCxnSpPr>
            <p:cNvPr id="1151" name="Google Shape;1151;p52"/>
            <p:cNvCxnSpPr/>
            <p:nvPr/>
          </p:nvCxnSpPr>
          <p:spPr>
            <a:xfrm flipH="1">
              <a:off x="9257842" y="6409922"/>
              <a:ext cx="5577600" cy="1105200"/>
            </a:xfrm>
            <a:prstGeom prst="straightConnector1">
              <a:avLst/>
            </a:prstGeom>
            <a:noFill/>
            <a:ln w="25400" cap="rnd" cmpd="sng">
              <a:solidFill>
                <a:schemeClr val="accent1"/>
              </a:solidFill>
              <a:prstDash val="solid"/>
              <a:round/>
              <a:headEnd type="none" w="sm" len="sm"/>
              <a:tailEnd type="none" w="sm" len="sm"/>
            </a:ln>
          </p:spPr>
        </p:cxnSp>
        <p:sp>
          <p:nvSpPr>
            <p:cNvPr id="1152" name="Google Shape;1152;p52"/>
            <p:cNvSpPr/>
            <p:nvPr/>
          </p:nvSpPr>
          <p:spPr>
            <a:xfrm>
              <a:off x="9249893" y="6404436"/>
              <a:ext cx="5600100" cy="1118100"/>
            </a:xfrm>
            <a:prstGeom prst="rect">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153" name="Google Shape;1153;p52"/>
          <p:cNvSpPr txBox="1">
            <a:spLocks noGrp="1"/>
          </p:cNvSpPr>
          <p:nvPr>
            <p:ph type="body" idx="1"/>
          </p:nvPr>
        </p:nvSpPr>
        <p:spPr>
          <a:xfrm>
            <a:off x="861250" y="3505059"/>
            <a:ext cx="8419200" cy="6198300"/>
          </a:xfrm>
          <a:prstGeom prst="rect">
            <a:avLst/>
          </a:prstGeom>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a:t>Real-world workflows often need to share data between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RAPIDS supports device memory sharing between many popular data science and deep learning libraries</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Keeps data on the GPU--avoids costly copying back and forth to host memory</a:t>
            </a:r>
            <a:endParaRPr/>
          </a:p>
          <a:p>
            <a:pPr marL="457200" lvl="0" indent="0" algn="l" rtl="0">
              <a:spcBef>
                <a:spcPts val="0"/>
              </a:spcBef>
              <a:spcAft>
                <a:spcPts val="0"/>
              </a:spcAft>
              <a:buNone/>
            </a:pPr>
            <a:endParaRPr/>
          </a:p>
          <a:p>
            <a:pPr marL="457200" lvl="0" indent="-381000" algn="l" rtl="0">
              <a:spcBef>
                <a:spcPts val="0"/>
              </a:spcBef>
              <a:spcAft>
                <a:spcPts val="0"/>
              </a:spcAft>
              <a:buSzPts val="2400"/>
              <a:buChar char="▸"/>
            </a:pPr>
            <a:r>
              <a:rPr lang="en-US"/>
              <a:t>Any library that supports DLPack or </a:t>
            </a:r>
            <a:r>
              <a:rPr lang="en-US">
                <a:latin typeface="Consolas"/>
                <a:ea typeface="Consolas"/>
                <a:cs typeface="Consolas"/>
                <a:sym typeface="Consolas"/>
              </a:rPr>
              <a:t>__cuda_array_interface__</a:t>
            </a:r>
            <a:r>
              <a:rPr lang="en-US"/>
              <a:t> will allow for sharing of memory buffers between RAPIDS and supported libraries</a:t>
            </a:r>
            <a:endParaRPr/>
          </a:p>
          <a:p>
            <a:pPr marL="283110" lvl="0" indent="-161190" algn="l" rtl="0">
              <a:spcBef>
                <a:spcPts val="30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5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ETL – Arrays and DataFrames</a:t>
            </a:r>
            <a:endParaRPr/>
          </a:p>
        </p:txBody>
      </p:sp>
      <p:sp>
        <p:nvSpPr>
          <p:cNvPr id="1160" name="Google Shape;1160;p5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CUDA Python Arrays</a:t>
            </a:r>
            <a:endParaRPr/>
          </a:p>
        </p:txBody>
      </p:sp>
      <p:pic>
        <p:nvPicPr>
          <p:cNvPr id="1161" name="Google Shape;1161;p5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40079" y="3542076"/>
            <a:ext cx="3105798" cy="1329290"/>
          </a:xfrm>
          <a:prstGeom prst="rect">
            <a:avLst/>
          </a:prstGeom>
          <a:noFill/>
          <a:ln>
            <a:noFill/>
          </a:ln>
        </p:spPr>
      </p:pic>
      <p:pic>
        <p:nvPicPr>
          <p:cNvPr id="1162" name="Google Shape;1162;p5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19246" y="3817567"/>
            <a:ext cx="2792976" cy="746510"/>
          </a:xfrm>
          <a:prstGeom prst="rect">
            <a:avLst/>
          </a:prstGeom>
          <a:noFill/>
          <a:ln>
            <a:noFill/>
          </a:ln>
        </p:spPr>
      </p:pic>
      <p:grpSp>
        <p:nvGrpSpPr>
          <p:cNvPr id="1163" name="Google Shape;1163;p53"/>
          <p:cNvGrpSpPr/>
          <p:nvPr/>
        </p:nvGrpSpPr>
        <p:grpSpPr>
          <a:xfrm>
            <a:off x="1847256" y="5748631"/>
            <a:ext cx="7677814" cy="3302759"/>
            <a:chOff x="1683354" y="5813946"/>
            <a:chExt cx="7677814" cy="3302759"/>
          </a:xfrm>
        </p:grpSpPr>
        <p:sp>
          <p:nvSpPr>
            <p:cNvPr id="1164" name="Google Shape;1164;p53"/>
            <p:cNvSpPr/>
            <p:nvPr/>
          </p:nvSpPr>
          <p:spPr>
            <a:xfrm>
              <a:off x="1683354" y="5813946"/>
              <a:ext cx="156949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5" name="Google Shape;1165;p53"/>
            <p:cNvSpPr/>
            <p:nvPr/>
          </p:nvSpPr>
          <p:spPr>
            <a:xfrm>
              <a:off x="1683354" y="6223378"/>
              <a:ext cx="156949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6" name="Google Shape;1166;p53"/>
            <p:cNvSpPr/>
            <p:nvPr/>
          </p:nvSpPr>
          <p:spPr>
            <a:xfrm>
              <a:off x="1683354" y="7424381"/>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7" name="Google Shape;1167;p53"/>
            <p:cNvSpPr/>
            <p:nvPr/>
          </p:nvSpPr>
          <p:spPr>
            <a:xfrm>
              <a:off x="1683354" y="8338782"/>
              <a:ext cx="156949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8" name="Google Shape;1168;p53"/>
            <p:cNvSpPr/>
            <p:nvPr/>
          </p:nvSpPr>
          <p:spPr>
            <a:xfrm>
              <a:off x="4844020" y="5813946"/>
              <a:ext cx="1446662"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69" name="Google Shape;1169;p53"/>
            <p:cNvSpPr/>
            <p:nvPr/>
          </p:nvSpPr>
          <p:spPr>
            <a:xfrm>
              <a:off x="4844020" y="6223378"/>
              <a:ext cx="1446662"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0" name="Google Shape;1170;p53"/>
            <p:cNvSpPr/>
            <p:nvPr/>
          </p:nvSpPr>
          <p:spPr>
            <a:xfrm>
              <a:off x="4844020" y="7424381"/>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1" name="Google Shape;1171;p53"/>
            <p:cNvSpPr/>
            <p:nvPr/>
          </p:nvSpPr>
          <p:spPr>
            <a:xfrm>
              <a:off x="4844020" y="8338782"/>
              <a:ext cx="1446662"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2" name="Google Shape;1172;p53"/>
            <p:cNvSpPr/>
            <p:nvPr/>
          </p:nvSpPr>
          <p:spPr>
            <a:xfrm>
              <a:off x="3381290" y="5813946"/>
              <a:ext cx="400624"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3" name="Google Shape;1173;p53"/>
            <p:cNvSpPr/>
            <p:nvPr/>
          </p:nvSpPr>
          <p:spPr>
            <a:xfrm>
              <a:off x="3381290" y="6223378"/>
              <a:ext cx="400624"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4" name="Google Shape;1174;p53"/>
            <p:cNvSpPr/>
            <p:nvPr/>
          </p:nvSpPr>
          <p:spPr>
            <a:xfrm>
              <a:off x="3381290" y="7424381"/>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5" name="Google Shape;1175;p53"/>
            <p:cNvSpPr/>
            <p:nvPr/>
          </p:nvSpPr>
          <p:spPr>
            <a:xfrm>
              <a:off x="3381290" y="8338782"/>
              <a:ext cx="400624"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6" name="Google Shape;1176;p53"/>
            <p:cNvSpPr/>
            <p:nvPr/>
          </p:nvSpPr>
          <p:spPr>
            <a:xfrm>
              <a:off x="3910358" y="5813946"/>
              <a:ext cx="80521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7" name="Google Shape;1177;p53"/>
            <p:cNvSpPr/>
            <p:nvPr/>
          </p:nvSpPr>
          <p:spPr>
            <a:xfrm>
              <a:off x="3910358" y="6223378"/>
              <a:ext cx="80521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8" name="Google Shape;1178;p53"/>
            <p:cNvSpPr/>
            <p:nvPr/>
          </p:nvSpPr>
          <p:spPr>
            <a:xfrm>
              <a:off x="3910358" y="7424381"/>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79" name="Google Shape;1179;p53"/>
            <p:cNvSpPr/>
            <p:nvPr/>
          </p:nvSpPr>
          <p:spPr>
            <a:xfrm>
              <a:off x="3910358" y="8338782"/>
              <a:ext cx="80521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0" name="Google Shape;1180;p53"/>
            <p:cNvSpPr/>
            <p:nvPr/>
          </p:nvSpPr>
          <p:spPr>
            <a:xfrm>
              <a:off x="6419127" y="5813946"/>
              <a:ext cx="682388" cy="27295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1" name="Google Shape;1181;p53"/>
            <p:cNvSpPr/>
            <p:nvPr/>
          </p:nvSpPr>
          <p:spPr>
            <a:xfrm>
              <a:off x="6419127" y="6223378"/>
              <a:ext cx="682388" cy="106452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2" name="Google Shape;1182;p53"/>
            <p:cNvSpPr/>
            <p:nvPr/>
          </p:nvSpPr>
          <p:spPr>
            <a:xfrm>
              <a:off x="6419127" y="7424381"/>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183" name="Google Shape;1183;p53"/>
            <p:cNvSpPr/>
            <p:nvPr/>
          </p:nvSpPr>
          <p:spPr>
            <a:xfrm>
              <a:off x="6419127" y="8338782"/>
              <a:ext cx="682388" cy="77792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184" name="Google Shape;1184;p53"/>
            <p:cNvGrpSpPr/>
            <p:nvPr/>
          </p:nvGrpSpPr>
          <p:grpSpPr>
            <a:xfrm>
              <a:off x="7181155" y="6223378"/>
              <a:ext cx="168821" cy="1067025"/>
              <a:chOff x="7237213" y="6223378"/>
              <a:chExt cx="168821" cy="1067025"/>
            </a:xfrm>
          </p:grpSpPr>
          <p:cxnSp>
            <p:nvCxnSpPr>
              <p:cNvPr id="1185" name="Google Shape;1185;p53"/>
              <p:cNvCxnSpPr/>
              <p:nvPr/>
            </p:nvCxnSpPr>
            <p:spPr>
              <a:xfrm>
                <a:off x="7400570" y="6223378"/>
                <a:ext cx="0" cy="1067025"/>
              </a:xfrm>
              <a:prstGeom prst="straightConnector1">
                <a:avLst/>
              </a:prstGeom>
              <a:noFill/>
              <a:ln w="19050" cap="flat" cmpd="sng">
                <a:solidFill>
                  <a:srgbClr val="868686"/>
                </a:solidFill>
                <a:prstDash val="solid"/>
                <a:round/>
                <a:headEnd type="none" w="sm" len="sm"/>
                <a:tailEnd type="none" w="sm" len="sm"/>
              </a:ln>
            </p:spPr>
          </p:cxnSp>
          <p:cxnSp>
            <p:nvCxnSpPr>
              <p:cNvPr id="1186" name="Google Shape;1186;p53"/>
              <p:cNvCxnSpPr/>
              <p:nvPr/>
            </p:nvCxnSpPr>
            <p:spPr>
              <a:xfrm rot="10800000">
                <a:off x="7237213" y="7287904"/>
                <a:ext cx="168821" cy="0"/>
              </a:xfrm>
              <a:prstGeom prst="straightConnector1">
                <a:avLst/>
              </a:prstGeom>
              <a:noFill/>
              <a:ln w="19050" cap="flat" cmpd="sng">
                <a:solidFill>
                  <a:srgbClr val="868686"/>
                </a:solidFill>
                <a:prstDash val="solid"/>
                <a:round/>
                <a:headEnd type="none" w="sm" len="sm"/>
                <a:tailEnd type="none" w="sm" len="sm"/>
              </a:ln>
            </p:spPr>
          </p:cxnSp>
          <p:cxnSp>
            <p:nvCxnSpPr>
              <p:cNvPr id="1187" name="Google Shape;1187;p53"/>
              <p:cNvCxnSpPr/>
              <p:nvPr/>
            </p:nvCxnSpPr>
            <p:spPr>
              <a:xfrm rot="10800000">
                <a:off x="7237213" y="6234224"/>
                <a:ext cx="168821" cy="0"/>
              </a:xfrm>
              <a:prstGeom prst="straightConnector1">
                <a:avLst/>
              </a:prstGeom>
              <a:noFill/>
              <a:ln w="19050" cap="flat" cmpd="sng">
                <a:solidFill>
                  <a:srgbClr val="868686"/>
                </a:solidFill>
                <a:prstDash val="solid"/>
                <a:round/>
                <a:headEnd type="none" w="sm" len="sm"/>
                <a:tailEnd type="none" w="sm" len="sm"/>
              </a:ln>
            </p:spPr>
          </p:cxnSp>
        </p:grpSp>
        <p:grpSp>
          <p:nvGrpSpPr>
            <p:cNvPr id="1188" name="Google Shape;1188;p53"/>
            <p:cNvGrpSpPr/>
            <p:nvPr/>
          </p:nvGrpSpPr>
          <p:grpSpPr>
            <a:xfrm>
              <a:off x="7164399" y="5813947"/>
              <a:ext cx="1058722" cy="3302748"/>
              <a:chOff x="6713564" y="6223378"/>
              <a:chExt cx="693206" cy="1064526"/>
            </a:xfrm>
          </p:grpSpPr>
          <p:cxnSp>
            <p:nvCxnSpPr>
              <p:cNvPr id="1189" name="Google Shape;1189;p53"/>
              <p:cNvCxnSpPr/>
              <p:nvPr/>
            </p:nvCxnSpPr>
            <p:spPr>
              <a:xfrm>
                <a:off x="7406770" y="6223378"/>
                <a:ext cx="0" cy="1064526"/>
              </a:xfrm>
              <a:prstGeom prst="straightConnector1">
                <a:avLst/>
              </a:prstGeom>
              <a:noFill/>
              <a:ln w="19050" cap="flat" cmpd="sng">
                <a:solidFill>
                  <a:srgbClr val="868686"/>
                </a:solidFill>
                <a:prstDash val="solid"/>
                <a:round/>
                <a:headEnd type="none" w="sm" len="sm"/>
                <a:tailEnd type="none" w="sm" len="sm"/>
              </a:ln>
            </p:spPr>
          </p:cxnSp>
          <p:cxnSp>
            <p:nvCxnSpPr>
              <p:cNvPr id="1190" name="Google Shape;1190;p53"/>
              <p:cNvCxnSpPr/>
              <p:nvPr/>
            </p:nvCxnSpPr>
            <p:spPr>
              <a:xfrm rot="10800000">
                <a:off x="6725139" y="7287904"/>
                <a:ext cx="680896" cy="0"/>
              </a:xfrm>
              <a:prstGeom prst="straightConnector1">
                <a:avLst/>
              </a:prstGeom>
              <a:noFill/>
              <a:ln w="19050" cap="flat" cmpd="sng">
                <a:solidFill>
                  <a:srgbClr val="868686"/>
                </a:solidFill>
                <a:prstDash val="solid"/>
                <a:round/>
                <a:headEnd type="none" w="sm" len="sm"/>
                <a:tailEnd type="none" w="sm" len="sm"/>
              </a:ln>
            </p:spPr>
          </p:cxnSp>
          <p:cxnSp>
            <p:nvCxnSpPr>
              <p:cNvPr id="1191" name="Google Shape;1191;p53"/>
              <p:cNvCxnSpPr/>
              <p:nvPr/>
            </p:nvCxnSpPr>
            <p:spPr>
              <a:xfrm rot="10800000">
                <a:off x="6713564" y="6225710"/>
                <a:ext cx="692471" cy="0"/>
              </a:xfrm>
              <a:prstGeom prst="straightConnector1">
                <a:avLst/>
              </a:prstGeom>
              <a:noFill/>
              <a:ln w="19050" cap="flat" cmpd="sng">
                <a:solidFill>
                  <a:srgbClr val="868686"/>
                </a:solidFill>
                <a:prstDash val="solid"/>
                <a:round/>
                <a:headEnd type="none" w="sm" len="sm"/>
                <a:tailEnd type="none" w="sm" len="sm"/>
              </a:ln>
            </p:spPr>
          </p:cxnSp>
        </p:grpSp>
        <p:sp>
          <p:nvSpPr>
            <p:cNvPr id="1192" name="Google Shape;1192;p53"/>
            <p:cNvSpPr txBox="1"/>
            <p:nvPr/>
          </p:nvSpPr>
          <p:spPr>
            <a:xfrm>
              <a:off x="7339286" y="6572656"/>
              <a:ext cx="1012836"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NumPy Array</a:t>
              </a:r>
              <a:endParaRPr sz="2000" b="0" i="0" u="none" strike="noStrike" cap="none">
                <a:solidFill>
                  <a:schemeClr val="accent4"/>
                </a:solidFill>
                <a:latin typeface="Arial"/>
                <a:ea typeface="Arial"/>
                <a:cs typeface="Arial"/>
                <a:sym typeface="Arial"/>
              </a:endParaRPr>
            </a:p>
          </p:txBody>
        </p:sp>
        <p:sp>
          <p:nvSpPr>
            <p:cNvPr id="1193" name="Google Shape;1193;p53"/>
            <p:cNvSpPr txBox="1"/>
            <p:nvPr/>
          </p:nvSpPr>
          <p:spPr>
            <a:xfrm>
              <a:off x="8221854" y="7267228"/>
              <a:ext cx="1139314" cy="4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Dask Array</a:t>
              </a:r>
              <a:endParaRPr sz="2000" b="0" i="0" u="none" strike="noStrike" cap="none">
                <a:solidFill>
                  <a:schemeClr val="accent4"/>
                </a:solidFill>
                <a:latin typeface="Arial"/>
                <a:ea typeface="Arial"/>
                <a:cs typeface="Arial"/>
                <a:sym typeface="Arial"/>
              </a:endParaRPr>
            </a:p>
          </p:txBody>
        </p:sp>
      </p:grpSp>
      <p:sp>
        <p:nvSpPr>
          <p:cNvPr id="1194" name="Google Shape;1194;p53"/>
          <p:cNvSpPr txBox="1">
            <a:spLocks noGrp="1"/>
          </p:cNvSpPr>
          <p:nvPr>
            <p:ph type="body" idx="1"/>
          </p:nvPr>
        </p:nvSpPr>
        <p:spPr>
          <a:xfrm>
            <a:off x="9738550" y="6351650"/>
            <a:ext cx="7596950" cy="2516526"/>
          </a:xfrm>
          <a:prstGeom prst="rect">
            <a:avLst/>
          </a:prstGeom>
        </p:spPr>
        <p:txBody>
          <a:bodyPr spcFirstLastPara="1" wrap="square" lIns="91425" tIns="45700" rIns="91425" bIns="45700" anchor="t" anchorCtr="0">
            <a:noAutofit/>
          </a:bodyPr>
          <a:lstStyle/>
          <a:p>
            <a:pPr marL="283111" lvl="0" indent="-283111" algn="l" rtl="0">
              <a:spcBef>
                <a:spcPts val="0"/>
              </a:spcBef>
              <a:spcAft>
                <a:spcPts val="0"/>
              </a:spcAft>
              <a:buClr>
                <a:schemeClr val="lt2"/>
              </a:buClr>
              <a:buSzPts val="1920"/>
              <a:buFont typeface="Noto Sans Symbols"/>
              <a:buChar char="▸"/>
            </a:pPr>
            <a:r>
              <a:rPr lang="en-US"/>
              <a:t>Scales NumPy to distributed clusters</a:t>
            </a:r>
            <a:endParaRPr/>
          </a:p>
          <a:p>
            <a:pPr marL="283111" lvl="0" indent="-283111" algn="l" rtl="0">
              <a:spcBef>
                <a:spcPts val="3000"/>
              </a:spcBef>
              <a:spcAft>
                <a:spcPts val="0"/>
              </a:spcAft>
              <a:buClr>
                <a:schemeClr val="lt2"/>
              </a:buClr>
              <a:buSzPts val="1920"/>
              <a:buFont typeface="Noto Sans Symbols"/>
              <a:buChar char="▸"/>
            </a:pPr>
            <a:r>
              <a:rPr lang="en-US"/>
              <a:t>Used in climate science, imaging, HPC </a:t>
            </a:r>
            <a:br>
              <a:rPr lang="en-US"/>
            </a:br>
            <a:r>
              <a:rPr lang="en-US"/>
              <a:t>analysis up to 100TB size</a:t>
            </a:r>
            <a:endParaRPr/>
          </a:p>
          <a:p>
            <a:pPr marL="283111" lvl="0" indent="-283111" algn="l" rtl="0">
              <a:spcBef>
                <a:spcPts val="3000"/>
              </a:spcBef>
              <a:spcAft>
                <a:spcPts val="0"/>
              </a:spcAft>
              <a:buClr>
                <a:schemeClr val="lt2"/>
              </a:buClr>
              <a:buSzPts val="1920"/>
              <a:buFont typeface="Noto Sans Symbols"/>
              <a:buChar char="▸"/>
            </a:pPr>
            <a:r>
              <a:rPr lang="en-US"/>
              <a:t>Now seamlessly accelerated with GPUs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cxnSp>
        <p:nvCxnSpPr>
          <p:cNvPr id="1200" name="Google Shape;1200;p54"/>
          <p:cNvCxnSpPr/>
          <p:nvPr/>
        </p:nvCxnSpPr>
        <p:spPr>
          <a:xfrm>
            <a:off x="3007135" y="5143498"/>
            <a:ext cx="13329000" cy="0"/>
          </a:xfrm>
          <a:prstGeom prst="straightConnector1">
            <a:avLst/>
          </a:prstGeom>
          <a:noFill/>
          <a:ln w="12700" cap="flat" cmpd="sng">
            <a:solidFill>
              <a:srgbClr val="B3B3B3"/>
            </a:solidFill>
            <a:prstDash val="solid"/>
            <a:round/>
            <a:headEnd type="none" w="sm" len="sm"/>
            <a:tailEnd type="none" w="sm" len="sm"/>
          </a:ln>
        </p:spPr>
      </p:cxnSp>
      <p:sp>
        <p:nvSpPr>
          <p:cNvPr id="1201" name="Google Shape;1201;p54"/>
          <p:cNvSpPr/>
          <p:nvPr/>
        </p:nvSpPr>
        <p:spPr>
          <a:xfrm>
            <a:off x="4166041" y="9230583"/>
            <a:ext cx="9955918" cy="24814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600" b="0" i="1" u="none" strike="noStrike" cap="none">
                <a:solidFill>
                  <a:schemeClr val="accent5"/>
                </a:solidFill>
                <a:latin typeface="Trebuchet MS"/>
                <a:ea typeface="Trebuchet MS"/>
                <a:cs typeface="Trebuchet MS"/>
                <a:sym typeface="Trebuchet MS"/>
              </a:rPr>
              <a:t>More details: </a:t>
            </a:r>
            <a:r>
              <a:rPr lang="en-US" sz="1600" b="0" i="1" u="sng" strike="noStrike" cap="none">
                <a:solidFill>
                  <a:schemeClr val="accent5"/>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https://blog.dask.org/2019/06/27/single-gpu-cupy-benchmarks</a:t>
            </a:r>
            <a:endParaRPr sz="1600" b="0" i="1" u="none" strike="noStrike" cap="none">
              <a:solidFill>
                <a:schemeClr val="accent5"/>
              </a:solidFill>
              <a:latin typeface="Trebuchet MS"/>
              <a:ea typeface="Trebuchet MS"/>
              <a:cs typeface="Trebuchet MS"/>
              <a:sym typeface="Trebuchet MS"/>
            </a:endParaRPr>
          </a:p>
        </p:txBody>
      </p:sp>
      <p:sp>
        <p:nvSpPr>
          <p:cNvPr id="1202" name="Google Shape;1202;p5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 Single-GPU CuPy vs NumPy</a:t>
            </a:r>
            <a:endParaRPr/>
          </a:p>
        </p:txBody>
      </p:sp>
      <p:grpSp>
        <p:nvGrpSpPr>
          <p:cNvPr id="1203" name="Google Shape;1203;p54"/>
          <p:cNvGrpSpPr/>
          <p:nvPr/>
        </p:nvGrpSpPr>
        <p:grpSpPr>
          <a:xfrm>
            <a:off x="1956903" y="3121826"/>
            <a:ext cx="14374193" cy="5681799"/>
            <a:chOff x="882436" y="3121826"/>
            <a:chExt cx="14374193" cy="5681799"/>
          </a:xfrm>
        </p:grpSpPr>
        <p:cxnSp>
          <p:nvCxnSpPr>
            <p:cNvPr id="1204" name="Google Shape;1204;p54"/>
            <p:cNvCxnSpPr>
              <a:stCxn id="1205" idx="3"/>
            </p:cNvCxnSpPr>
            <p:nvPr/>
          </p:nvCxnSpPr>
          <p:spPr>
            <a:xfrm>
              <a:off x="1852293" y="3882384"/>
              <a:ext cx="13329000" cy="0"/>
            </a:xfrm>
            <a:prstGeom prst="straightConnector1">
              <a:avLst/>
            </a:prstGeom>
            <a:noFill/>
            <a:ln w="12700" cap="flat" cmpd="sng">
              <a:solidFill>
                <a:srgbClr val="B3B3B3"/>
              </a:solidFill>
              <a:prstDash val="solid"/>
              <a:round/>
              <a:headEnd type="none" w="sm" len="sm"/>
              <a:tailEnd type="none" w="sm" len="sm"/>
            </a:ln>
          </p:spPr>
        </p:cxnSp>
        <p:cxnSp>
          <p:nvCxnSpPr>
            <p:cNvPr id="1206" name="Google Shape;1206;p54"/>
            <p:cNvCxnSpPr/>
            <p:nvPr/>
          </p:nvCxnSpPr>
          <p:spPr>
            <a:xfrm>
              <a:off x="1852293" y="4264723"/>
              <a:ext cx="13329093" cy="0"/>
            </a:xfrm>
            <a:prstGeom prst="straightConnector1">
              <a:avLst/>
            </a:prstGeom>
            <a:noFill/>
            <a:ln w="12700" cap="flat" cmpd="sng">
              <a:solidFill>
                <a:srgbClr val="B3B3B3"/>
              </a:solidFill>
              <a:prstDash val="solid"/>
              <a:round/>
              <a:headEnd type="none" w="sm" len="sm"/>
              <a:tailEnd type="none" w="sm" len="sm"/>
            </a:ln>
          </p:spPr>
        </p:cxnSp>
        <p:sp>
          <p:nvSpPr>
            <p:cNvPr id="1207" name="Google Shape;1207;p54"/>
            <p:cNvSpPr/>
            <p:nvPr/>
          </p:nvSpPr>
          <p:spPr>
            <a:xfrm>
              <a:off x="5378157" y="4772722"/>
              <a:ext cx="480044" cy="28474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08" name="Google Shape;1208;p54"/>
            <p:cNvSpPr/>
            <p:nvPr/>
          </p:nvSpPr>
          <p:spPr>
            <a:xfrm>
              <a:off x="5941094" y="6779941"/>
              <a:ext cx="480044" cy="84019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209" name="Google Shape;1209;p54"/>
            <p:cNvCxnSpPr/>
            <p:nvPr/>
          </p:nvCxnSpPr>
          <p:spPr>
            <a:xfrm rot="10800000">
              <a:off x="1830770" y="7627742"/>
              <a:ext cx="13350615" cy="0"/>
            </a:xfrm>
            <a:prstGeom prst="straightConnector1">
              <a:avLst/>
            </a:prstGeom>
            <a:noFill/>
            <a:ln w="25400" cap="flat" cmpd="sng">
              <a:solidFill>
                <a:srgbClr val="B3B3B3"/>
              </a:solidFill>
              <a:prstDash val="solid"/>
              <a:round/>
              <a:headEnd type="none" w="sm" len="sm"/>
              <a:tailEnd type="none" w="sm" len="sm"/>
            </a:ln>
          </p:spPr>
        </p:cxnSp>
        <p:sp>
          <p:nvSpPr>
            <p:cNvPr id="1205" name="Google Shape;1205;p54"/>
            <p:cNvSpPr txBox="1"/>
            <p:nvPr/>
          </p:nvSpPr>
          <p:spPr>
            <a:xfrm>
              <a:off x="1148576" y="3678384"/>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a:t>
              </a:r>
              <a:endParaRPr sz="2400" b="0" i="0" u="none" strike="noStrike" cap="none">
                <a:solidFill>
                  <a:srgbClr val="868686"/>
                </a:solidFill>
                <a:latin typeface="Arial"/>
                <a:ea typeface="Arial"/>
                <a:cs typeface="Arial"/>
                <a:sym typeface="Arial"/>
              </a:endParaRPr>
            </a:p>
          </p:txBody>
        </p:sp>
        <p:sp>
          <p:nvSpPr>
            <p:cNvPr id="1210" name="Google Shape;1210;p54"/>
            <p:cNvSpPr txBox="1"/>
            <p:nvPr/>
          </p:nvSpPr>
          <p:spPr>
            <a:xfrm>
              <a:off x="1148576" y="4066918"/>
              <a:ext cx="703717"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a:t>
              </a:r>
              <a:endParaRPr sz="2400" b="0" i="0" u="none" strike="noStrike" cap="none">
                <a:solidFill>
                  <a:srgbClr val="868686"/>
                </a:solidFill>
                <a:latin typeface="Arial"/>
                <a:ea typeface="Arial"/>
                <a:cs typeface="Arial"/>
                <a:sym typeface="Arial"/>
              </a:endParaRPr>
            </a:p>
          </p:txBody>
        </p:sp>
        <p:sp>
          <p:nvSpPr>
            <p:cNvPr id="1211" name="Google Shape;1211;p54"/>
            <p:cNvSpPr txBox="1"/>
            <p:nvPr/>
          </p:nvSpPr>
          <p:spPr>
            <a:xfrm>
              <a:off x="1407363" y="7414643"/>
              <a:ext cx="44493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212" name="Google Shape;1212;p54"/>
            <p:cNvSpPr txBox="1"/>
            <p:nvPr/>
          </p:nvSpPr>
          <p:spPr>
            <a:xfrm>
              <a:off x="1747830" y="7710781"/>
              <a:ext cx="1643094"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Elementwise</a:t>
              </a:r>
              <a:endParaRPr sz="2400" b="0" i="0" u="none" strike="noStrike" cap="none">
                <a:solidFill>
                  <a:srgbClr val="868686"/>
                </a:solidFill>
                <a:latin typeface="Arial"/>
                <a:ea typeface="Arial"/>
                <a:cs typeface="Arial"/>
                <a:sym typeface="Arial"/>
              </a:endParaRPr>
            </a:p>
          </p:txBody>
        </p:sp>
        <p:sp>
          <p:nvSpPr>
            <p:cNvPr id="1213" name="Google Shape;1213;p54"/>
            <p:cNvSpPr txBox="1"/>
            <p:nvPr/>
          </p:nvSpPr>
          <p:spPr>
            <a:xfrm rot="-5400000">
              <a:off x="-564540" y="5613702"/>
              <a:ext cx="3201624" cy="307672"/>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GPU Speedup Over CPU</a:t>
              </a:r>
              <a:endParaRPr sz="2800" b="0" i="0" u="none" strike="noStrike" cap="none">
                <a:solidFill>
                  <a:srgbClr val="868686"/>
                </a:solidFill>
                <a:latin typeface="Arial"/>
                <a:ea typeface="Arial"/>
                <a:cs typeface="Arial"/>
                <a:sym typeface="Arial"/>
              </a:endParaRPr>
            </a:p>
          </p:txBody>
        </p:sp>
        <p:sp>
          <p:nvSpPr>
            <p:cNvPr id="1214" name="Google Shape;1214;p54"/>
            <p:cNvSpPr txBox="1"/>
            <p:nvPr/>
          </p:nvSpPr>
          <p:spPr>
            <a:xfrm>
              <a:off x="5992821" y="8395667"/>
              <a:ext cx="3200453" cy="407958"/>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2000" b="0" i="0" u="none" strike="noStrike" cap="none">
                  <a:solidFill>
                    <a:srgbClr val="868686"/>
                  </a:solidFill>
                  <a:latin typeface="Trebuchet MS"/>
                  <a:ea typeface="Trebuchet MS"/>
                  <a:cs typeface="Trebuchet MS"/>
                  <a:sym typeface="Trebuchet MS"/>
                </a:rPr>
                <a:t>Operation</a:t>
              </a:r>
              <a:endParaRPr sz="2800" b="0" i="0" u="none" strike="noStrike" cap="none">
                <a:solidFill>
                  <a:srgbClr val="868686"/>
                </a:solidFill>
                <a:latin typeface="Arial"/>
                <a:ea typeface="Arial"/>
                <a:cs typeface="Arial"/>
                <a:sym typeface="Arial"/>
              </a:endParaRPr>
            </a:p>
          </p:txBody>
        </p:sp>
        <p:grpSp>
          <p:nvGrpSpPr>
            <p:cNvPr id="1215" name="Google Shape;1215;p54"/>
            <p:cNvGrpSpPr/>
            <p:nvPr/>
          </p:nvGrpSpPr>
          <p:grpSpPr>
            <a:xfrm>
              <a:off x="6493652" y="3121826"/>
              <a:ext cx="2407494" cy="408000"/>
              <a:chOff x="11223171" y="3574231"/>
              <a:chExt cx="2848023" cy="408000"/>
            </a:xfrm>
          </p:grpSpPr>
          <p:sp>
            <p:nvSpPr>
              <p:cNvPr id="1216" name="Google Shape;1216;p54"/>
              <p:cNvSpPr txBox="1"/>
              <p:nvPr/>
            </p:nvSpPr>
            <p:spPr>
              <a:xfrm>
                <a:off x="11374211"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800MB</a:t>
                </a:r>
                <a:endParaRPr sz="2400" b="0" i="0" u="none" strike="noStrike" cap="none">
                  <a:solidFill>
                    <a:srgbClr val="868686"/>
                  </a:solidFill>
                  <a:latin typeface="Arial"/>
                  <a:ea typeface="Arial"/>
                  <a:cs typeface="Arial"/>
                  <a:sym typeface="Arial"/>
                </a:endParaRPr>
              </a:p>
            </p:txBody>
          </p:sp>
          <p:sp>
            <p:nvSpPr>
              <p:cNvPr id="1217" name="Google Shape;1217;p54"/>
              <p:cNvSpPr txBox="1"/>
              <p:nvPr/>
            </p:nvSpPr>
            <p:spPr>
              <a:xfrm>
                <a:off x="12911462" y="3574231"/>
                <a:ext cx="11597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8MB</a:t>
                </a:r>
                <a:endParaRPr sz="2400" b="0" i="0" u="none" strike="noStrike" cap="none">
                  <a:solidFill>
                    <a:srgbClr val="868686"/>
                  </a:solidFill>
                  <a:latin typeface="Arial"/>
                  <a:ea typeface="Arial"/>
                  <a:cs typeface="Arial"/>
                  <a:sym typeface="Arial"/>
                </a:endParaRPr>
              </a:p>
            </p:txBody>
          </p:sp>
          <p:sp>
            <p:nvSpPr>
              <p:cNvPr id="1218" name="Google Shape;1218;p54"/>
              <p:cNvSpPr/>
              <p:nvPr/>
            </p:nvSpPr>
            <p:spPr>
              <a:xfrm>
                <a:off x="11223171" y="3707474"/>
                <a:ext cx="141514" cy="14151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1219" name="Google Shape;1219;p54"/>
              <p:cNvSpPr/>
              <p:nvPr/>
            </p:nvSpPr>
            <p:spPr>
              <a:xfrm>
                <a:off x="12783738"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1220" name="Google Shape;1220;p54"/>
            <p:cNvSpPr/>
            <p:nvPr/>
          </p:nvSpPr>
          <p:spPr>
            <a:xfrm>
              <a:off x="3231782"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1" name="Google Shape;1221;p54"/>
            <p:cNvSpPr/>
            <p:nvPr/>
          </p:nvSpPr>
          <p:spPr>
            <a:xfrm>
              <a:off x="2047011" y="4572000"/>
              <a:ext cx="480044" cy="304813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2" name="Google Shape;1222;p54"/>
            <p:cNvSpPr/>
            <p:nvPr/>
          </p:nvSpPr>
          <p:spPr>
            <a:xfrm>
              <a:off x="2609948" y="4906537"/>
              <a:ext cx="480044" cy="2713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3" name="Google Shape;1223;p54"/>
            <p:cNvSpPr/>
            <p:nvPr/>
          </p:nvSpPr>
          <p:spPr>
            <a:xfrm>
              <a:off x="3711688" y="4716966"/>
              <a:ext cx="480044" cy="290317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4" name="Google Shape;1224;p54"/>
            <p:cNvSpPr/>
            <p:nvPr/>
          </p:nvSpPr>
          <p:spPr>
            <a:xfrm>
              <a:off x="4274625" y="6612673"/>
              <a:ext cx="480044" cy="100746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5" name="Google Shape;1225;p54"/>
            <p:cNvSpPr/>
            <p:nvPr/>
          </p:nvSpPr>
          <p:spPr>
            <a:xfrm>
              <a:off x="7079163" y="4895385"/>
              <a:ext cx="480044" cy="272475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6" name="Google Shape;1226;p54"/>
            <p:cNvSpPr/>
            <p:nvPr/>
          </p:nvSpPr>
          <p:spPr>
            <a:xfrm>
              <a:off x="7642100" y="6623824"/>
              <a:ext cx="480044" cy="9963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27" name="Google Shape;1227;p54"/>
            <p:cNvSpPr/>
            <p:nvPr/>
          </p:nvSpPr>
          <p:spPr>
            <a:xfrm>
              <a:off x="49199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8" name="Google Shape;1228;p54"/>
            <p:cNvSpPr/>
            <p:nvPr/>
          </p:nvSpPr>
          <p:spPr>
            <a:xfrm>
              <a:off x="6596305"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29" name="Google Shape;1229;p54"/>
            <p:cNvSpPr/>
            <p:nvPr/>
          </p:nvSpPr>
          <p:spPr>
            <a:xfrm>
              <a:off x="8790732" y="5330283"/>
              <a:ext cx="480044" cy="228985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0" name="Google Shape;1230;p54"/>
            <p:cNvSpPr/>
            <p:nvPr/>
          </p:nvSpPr>
          <p:spPr>
            <a:xfrm>
              <a:off x="9353669" y="6389649"/>
              <a:ext cx="480044" cy="123048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1" name="Google Shape;1231;p54"/>
            <p:cNvSpPr/>
            <p:nvPr/>
          </p:nvSpPr>
          <p:spPr>
            <a:xfrm>
              <a:off x="8307874"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32" name="Google Shape;1232;p54"/>
            <p:cNvSpPr/>
            <p:nvPr/>
          </p:nvSpPr>
          <p:spPr>
            <a:xfrm>
              <a:off x="10502301" y="6255834"/>
              <a:ext cx="480044" cy="136430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3" name="Google Shape;1233;p54"/>
            <p:cNvSpPr/>
            <p:nvPr/>
          </p:nvSpPr>
          <p:spPr>
            <a:xfrm>
              <a:off x="11065238" y="6010507"/>
              <a:ext cx="480044" cy="160963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4" name="Google Shape;1234;p54"/>
            <p:cNvSpPr/>
            <p:nvPr/>
          </p:nvSpPr>
          <p:spPr>
            <a:xfrm>
              <a:off x="1001944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35" name="Google Shape;1235;p54"/>
            <p:cNvSpPr/>
            <p:nvPr/>
          </p:nvSpPr>
          <p:spPr>
            <a:xfrm>
              <a:off x="12213871" y="6055112"/>
              <a:ext cx="480044" cy="1565024"/>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6" name="Google Shape;1236;p54"/>
            <p:cNvSpPr/>
            <p:nvPr/>
          </p:nvSpPr>
          <p:spPr>
            <a:xfrm>
              <a:off x="12776808" y="7125629"/>
              <a:ext cx="480044" cy="49450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7" name="Google Shape;1237;p54"/>
            <p:cNvSpPr/>
            <p:nvPr/>
          </p:nvSpPr>
          <p:spPr>
            <a:xfrm>
              <a:off x="11731013"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38" name="Google Shape;1238;p54"/>
            <p:cNvSpPr/>
            <p:nvPr/>
          </p:nvSpPr>
          <p:spPr>
            <a:xfrm>
              <a:off x="13913717" y="6791093"/>
              <a:ext cx="480044" cy="82904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39" name="Google Shape;1239;p54"/>
            <p:cNvSpPr/>
            <p:nvPr/>
          </p:nvSpPr>
          <p:spPr>
            <a:xfrm>
              <a:off x="14476655" y="7214839"/>
              <a:ext cx="480044" cy="40529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240" name="Google Shape;1240;p54"/>
            <p:cNvSpPr/>
            <p:nvPr/>
          </p:nvSpPr>
          <p:spPr>
            <a:xfrm>
              <a:off x="13430859" y="3638016"/>
              <a:ext cx="295590" cy="41846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241" name="Google Shape;1241;p54"/>
            <p:cNvSpPr txBox="1"/>
            <p:nvPr/>
          </p:nvSpPr>
          <p:spPr>
            <a:xfrm>
              <a:off x="2479941" y="452164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150</a:t>
              </a:r>
              <a:endParaRPr sz="2400" b="0" i="0" u="none" strike="noStrike" cap="none">
                <a:solidFill>
                  <a:schemeClr val="accent1"/>
                </a:solidFill>
                <a:latin typeface="Arial"/>
                <a:ea typeface="Arial"/>
                <a:cs typeface="Arial"/>
                <a:sym typeface="Arial"/>
              </a:endParaRPr>
            </a:p>
          </p:txBody>
        </p:sp>
        <p:sp>
          <p:nvSpPr>
            <p:cNvPr id="1242" name="Google Shape;1242;p54"/>
            <p:cNvSpPr txBox="1"/>
            <p:nvPr/>
          </p:nvSpPr>
          <p:spPr>
            <a:xfrm>
              <a:off x="1921907" y="4310303"/>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270</a:t>
              </a:r>
              <a:endParaRPr sz="2400" b="0" i="0" u="none" strike="noStrike" cap="none">
                <a:solidFill>
                  <a:schemeClr val="lt2"/>
                </a:solidFill>
                <a:latin typeface="Arial"/>
                <a:ea typeface="Arial"/>
                <a:cs typeface="Arial"/>
                <a:sym typeface="Arial"/>
              </a:endParaRPr>
            </a:p>
          </p:txBody>
        </p:sp>
        <p:sp>
          <p:nvSpPr>
            <p:cNvPr id="1243" name="Google Shape;1243;p54"/>
            <p:cNvSpPr txBox="1"/>
            <p:nvPr/>
          </p:nvSpPr>
          <p:spPr>
            <a:xfrm>
              <a:off x="4170529" y="623424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5.3</a:t>
              </a:r>
              <a:endParaRPr sz="2400" b="0" i="0" u="none" strike="noStrike" cap="none">
                <a:solidFill>
                  <a:schemeClr val="accent1"/>
                </a:solidFill>
                <a:latin typeface="Arial"/>
                <a:ea typeface="Arial"/>
                <a:cs typeface="Arial"/>
                <a:sym typeface="Arial"/>
              </a:endParaRPr>
            </a:p>
          </p:txBody>
        </p:sp>
        <p:sp>
          <p:nvSpPr>
            <p:cNvPr id="1244" name="Google Shape;1244;p54"/>
            <p:cNvSpPr txBox="1"/>
            <p:nvPr/>
          </p:nvSpPr>
          <p:spPr>
            <a:xfrm>
              <a:off x="3612495" y="444399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210</a:t>
              </a:r>
              <a:endParaRPr sz="2400" b="0" i="0" u="none" strike="noStrike" cap="none">
                <a:solidFill>
                  <a:schemeClr val="lt2"/>
                </a:solidFill>
                <a:latin typeface="Arial"/>
                <a:ea typeface="Arial"/>
                <a:cs typeface="Arial"/>
                <a:sym typeface="Arial"/>
              </a:endParaRPr>
            </a:p>
          </p:txBody>
        </p:sp>
        <p:sp>
          <p:nvSpPr>
            <p:cNvPr id="1245" name="Google Shape;1245;p54"/>
            <p:cNvSpPr txBox="1"/>
            <p:nvPr/>
          </p:nvSpPr>
          <p:spPr>
            <a:xfrm>
              <a:off x="5830665" y="640567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3.6</a:t>
              </a:r>
              <a:endParaRPr sz="2400" b="0" i="0" u="none" strike="noStrike" cap="none">
                <a:solidFill>
                  <a:schemeClr val="accent1"/>
                </a:solidFill>
                <a:latin typeface="Arial"/>
                <a:ea typeface="Arial"/>
                <a:cs typeface="Arial"/>
                <a:sym typeface="Arial"/>
              </a:endParaRPr>
            </a:p>
          </p:txBody>
        </p:sp>
        <p:sp>
          <p:nvSpPr>
            <p:cNvPr id="1246" name="Google Shape;1246;p54"/>
            <p:cNvSpPr txBox="1"/>
            <p:nvPr/>
          </p:nvSpPr>
          <p:spPr>
            <a:xfrm>
              <a:off x="5272631" y="448915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190</a:t>
              </a:r>
              <a:endParaRPr sz="2400" b="0" i="0" u="none" strike="noStrike" cap="none">
                <a:solidFill>
                  <a:schemeClr val="lt2"/>
                </a:solidFill>
                <a:latin typeface="Arial"/>
                <a:ea typeface="Arial"/>
                <a:cs typeface="Arial"/>
                <a:sym typeface="Arial"/>
              </a:endParaRPr>
            </a:p>
          </p:txBody>
        </p:sp>
        <p:sp>
          <p:nvSpPr>
            <p:cNvPr id="1247" name="Google Shape;1247;p54"/>
            <p:cNvSpPr txBox="1"/>
            <p:nvPr/>
          </p:nvSpPr>
          <p:spPr>
            <a:xfrm>
              <a:off x="7523329" y="6241623"/>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5.1</a:t>
              </a:r>
              <a:endParaRPr sz="2400" b="0" i="0" u="none" strike="noStrike" cap="none">
                <a:solidFill>
                  <a:schemeClr val="accent1"/>
                </a:solidFill>
                <a:latin typeface="Arial"/>
                <a:ea typeface="Arial"/>
                <a:cs typeface="Arial"/>
                <a:sym typeface="Arial"/>
              </a:endParaRPr>
            </a:p>
          </p:txBody>
        </p:sp>
        <p:sp>
          <p:nvSpPr>
            <p:cNvPr id="1248" name="Google Shape;1248;p54"/>
            <p:cNvSpPr txBox="1"/>
            <p:nvPr/>
          </p:nvSpPr>
          <p:spPr>
            <a:xfrm>
              <a:off x="6965295" y="4613749"/>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150</a:t>
              </a:r>
              <a:endParaRPr sz="2400" b="0" i="0" u="none" strike="noStrike" cap="none">
                <a:solidFill>
                  <a:schemeClr val="lt2"/>
                </a:solidFill>
                <a:latin typeface="Arial"/>
                <a:ea typeface="Arial"/>
                <a:cs typeface="Arial"/>
                <a:sym typeface="Arial"/>
              </a:endParaRPr>
            </a:p>
          </p:txBody>
        </p:sp>
        <p:sp>
          <p:nvSpPr>
            <p:cNvPr id="1249" name="Google Shape;1249;p54"/>
            <p:cNvSpPr txBox="1"/>
            <p:nvPr/>
          </p:nvSpPr>
          <p:spPr>
            <a:xfrm>
              <a:off x="9241112" y="5994888"/>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8.3</a:t>
              </a:r>
              <a:endParaRPr sz="2400" b="0" i="0" u="none" strike="noStrike" cap="none">
                <a:solidFill>
                  <a:schemeClr val="accent1"/>
                </a:solidFill>
                <a:latin typeface="Arial"/>
                <a:ea typeface="Arial"/>
                <a:cs typeface="Arial"/>
                <a:sym typeface="Arial"/>
              </a:endParaRPr>
            </a:p>
          </p:txBody>
        </p:sp>
        <p:sp>
          <p:nvSpPr>
            <p:cNvPr id="1250" name="Google Shape;1250;p54"/>
            <p:cNvSpPr txBox="1"/>
            <p:nvPr/>
          </p:nvSpPr>
          <p:spPr>
            <a:xfrm>
              <a:off x="8650215" y="504279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66</a:t>
              </a:r>
              <a:endParaRPr sz="2400" b="0" i="0" u="none" strike="noStrike" cap="none">
                <a:solidFill>
                  <a:schemeClr val="lt2"/>
                </a:solidFill>
                <a:latin typeface="Arial"/>
                <a:ea typeface="Arial"/>
                <a:cs typeface="Arial"/>
                <a:sym typeface="Arial"/>
              </a:endParaRPr>
            </a:p>
          </p:txBody>
        </p:sp>
        <p:sp>
          <p:nvSpPr>
            <p:cNvPr id="1251" name="Google Shape;1251;p54"/>
            <p:cNvSpPr txBox="1"/>
            <p:nvPr/>
          </p:nvSpPr>
          <p:spPr>
            <a:xfrm>
              <a:off x="10941109" y="5625190"/>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18</a:t>
              </a:r>
              <a:endParaRPr sz="2400" b="0" i="0" u="none" strike="noStrike" cap="none">
                <a:solidFill>
                  <a:schemeClr val="accent1"/>
                </a:solidFill>
                <a:latin typeface="Arial"/>
                <a:ea typeface="Arial"/>
                <a:cs typeface="Arial"/>
                <a:sym typeface="Arial"/>
              </a:endParaRPr>
            </a:p>
          </p:txBody>
        </p:sp>
        <p:sp>
          <p:nvSpPr>
            <p:cNvPr id="1252" name="Google Shape;1252;p54"/>
            <p:cNvSpPr txBox="1"/>
            <p:nvPr/>
          </p:nvSpPr>
          <p:spPr>
            <a:xfrm>
              <a:off x="10350212" y="5970472"/>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11</a:t>
              </a:r>
              <a:endParaRPr sz="2400" b="0" i="0" u="none" strike="noStrike" cap="none">
                <a:solidFill>
                  <a:schemeClr val="lt2"/>
                </a:solidFill>
                <a:latin typeface="Arial"/>
                <a:ea typeface="Arial"/>
                <a:cs typeface="Arial"/>
                <a:sym typeface="Arial"/>
              </a:endParaRPr>
            </a:p>
          </p:txBody>
        </p:sp>
        <p:sp>
          <p:nvSpPr>
            <p:cNvPr id="1253" name="Google Shape;1253;p54"/>
            <p:cNvSpPr txBox="1"/>
            <p:nvPr/>
          </p:nvSpPr>
          <p:spPr>
            <a:xfrm>
              <a:off x="12655508" y="6708405"/>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1.5</a:t>
              </a:r>
              <a:endParaRPr sz="2400" b="0" i="0" u="none" strike="noStrike" cap="none">
                <a:solidFill>
                  <a:schemeClr val="accent1"/>
                </a:solidFill>
                <a:latin typeface="Arial"/>
                <a:ea typeface="Arial"/>
                <a:cs typeface="Arial"/>
                <a:sym typeface="Arial"/>
              </a:endParaRPr>
            </a:p>
          </p:txBody>
        </p:sp>
        <p:sp>
          <p:nvSpPr>
            <p:cNvPr id="1254" name="Google Shape;1254;p54"/>
            <p:cNvSpPr txBox="1"/>
            <p:nvPr/>
          </p:nvSpPr>
          <p:spPr>
            <a:xfrm>
              <a:off x="12109714" y="5767538"/>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17</a:t>
              </a:r>
              <a:endParaRPr sz="2400" b="0" i="0" u="none" strike="noStrike" cap="none">
                <a:solidFill>
                  <a:schemeClr val="lt2"/>
                </a:solidFill>
                <a:latin typeface="Arial"/>
                <a:ea typeface="Arial"/>
                <a:cs typeface="Arial"/>
                <a:sym typeface="Arial"/>
              </a:endParaRPr>
            </a:p>
          </p:txBody>
        </p:sp>
        <p:sp>
          <p:nvSpPr>
            <p:cNvPr id="1255" name="Google Shape;1255;p54"/>
            <p:cNvSpPr txBox="1"/>
            <p:nvPr/>
          </p:nvSpPr>
          <p:spPr>
            <a:xfrm>
              <a:off x="14327917" y="6820921"/>
              <a:ext cx="728301"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chemeClr val="accent1"/>
                  </a:solidFill>
                  <a:latin typeface="Trebuchet MS"/>
                  <a:ea typeface="Trebuchet MS"/>
                  <a:cs typeface="Trebuchet MS"/>
                  <a:sym typeface="Trebuchet MS"/>
                </a:rPr>
                <a:t>1.1</a:t>
              </a:r>
              <a:endParaRPr sz="2400" b="0" i="0" u="none" strike="noStrike" cap="none">
                <a:solidFill>
                  <a:schemeClr val="accent1"/>
                </a:solidFill>
                <a:latin typeface="Arial"/>
                <a:ea typeface="Arial"/>
                <a:cs typeface="Arial"/>
                <a:sym typeface="Arial"/>
              </a:endParaRPr>
            </a:p>
          </p:txBody>
        </p:sp>
        <p:sp>
          <p:nvSpPr>
            <p:cNvPr id="1256" name="Google Shape;1256;p54"/>
            <p:cNvSpPr txBox="1"/>
            <p:nvPr/>
          </p:nvSpPr>
          <p:spPr>
            <a:xfrm>
              <a:off x="13790061" y="6513505"/>
              <a:ext cx="692240" cy="200051"/>
            </a:xfrm>
            <a:prstGeom prst="rect">
              <a:avLst/>
            </a:prstGeom>
            <a:solidFill>
              <a:schemeClr val="lt1"/>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2"/>
                  </a:solidFill>
                  <a:latin typeface="Trebuchet MS"/>
                  <a:ea typeface="Trebuchet MS"/>
                  <a:cs typeface="Trebuchet MS"/>
                  <a:sym typeface="Trebuchet MS"/>
                </a:rPr>
                <a:t>3.5</a:t>
              </a:r>
              <a:endParaRPr sz="2400" b="0" i="0" u="none" strike="noStrike" cap="none">
                <a:solidFill>
                  <a:schemeClr val="lt2"/>
                </a:solidFill>
                <a:latin typeface="Arial"/>
                <a:ea typeface="Arial"/>
                <a:cs typeface="Arial"/>
                <a:sym typeface="Arial"/>
              </a:endParaRPr>
            </a:p>
          </p:txBody>
        </p:sp>
        <p:sp>
          <p:nvSpPr>
            <p:cNvPr id="1257" name="Google Shape;1257;p54"/>
            <p:cNvSpPr txBox="1"/>
            <p:nvPr/>
          </p:nvSpPr>
          <p:spPr>
            <a:xfrm>
              <a:off x="3670039"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FFT</a:t>
              </a:r>
              <a:endParaRPr sz="2400" b="0" i="0" u="none" strike="noStrike" cap="none">
                <a:solidFill>
                  <a:srgbClr val="868686"/>
                </a:solidFill>
                <a:latin typeface="Arial"/>
                <a:ea typeface="Arial"/>
                <a:cs typeface="Arial"/>
                <a:sym typeface="Arial"/>
              </a:endParaRPr>
            </a:p>
          </p:txBody>
        </p:sp>
        <p:sp>
          <p:nvSpPr>
            <p:cNvPr id="1258" name="Google Shape;1258;p54"/>
            <p:cNvSpPr txBox="1"/>
            <p:nvPr/>
          </p:nvSpPr>
          <p:spPr>
            <a:xfrm>
              <a:off x="5285999" y="7982630"/>
              <a:ext cx="1231108"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Array Slicing</a:t>
              </a:r>
              <a:endParaRPr sz="2400" b="0" i="0" u="none" strike="noStrike" cap="none">
                <a:solidFill>
                  <a:srgbClr val="868686"/>
                </a:solidFill>
                <a:latin typeface="Arial"/>
                <a:ea typeface="Arial"/>
                <a:cs typeface="Arial"/>
                <a:sym typeface="Arial"/>
              </a:endParaRPr>
            </a:p>
          </p:txBody>
        </p:sp>
        <p:sp>
          <p:nvSpPr>
            <p:cNvPr id="1259" name="Google Shape;1259;p54"/>
            <p:cNvSpPr txBox="1"/>
            <p:nvPr/>
          </p:nvSpPr>
          <p:spPr>
            <a:xfrm>
              <a:off x="702738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Stencil</a:t>
              </a:r>
              <a:endParaRPr sz="2400" b="0" i="0" u="none" strike="noStrike" cap="none">
                <a:solidFill>
                  <a:srgbClr val="868686"/>
                </a:solidFill>
                <a:latin typeface="Arial"/>
                <a:ea typeface="Arial"/>
                <a:cs typeface="Arial"/>
                <a:sym typeface="Arial"/>
              </a:endParaRPr>
            </a:p>
          </p:txBody>
        </p:sp>
        <p:sp>
          <p:nvSpPr>
            <p:cNvPr id="1260" name="Google Shape;1260;p54"/>
            <p:cNvSpPr txBox="1"/>
            <p:nvPr/>
          </p:nvSpPr>
          <p:spPr>
            <a:xfrm>
              <a:off x="8734258"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Sum</a:t>
              </a:r>
              <a:endParaRPr sz="2400" b="0" i="0" u="none" strike="noStrike" cap="none">
                <a:solidFill>
                  <a:srgbClr val="868686"/>
                </a:solidFill>
                <a:latin typeface="Arial"/>
                <a:ea typeface="Arial"/>
                <a:cs typeface="Arial"/>
                <a:sym typeface="Arial"/>
              </a:endParaRPr>
            </a:p>
          </p:txBody>
        </p:sp>
        <p:sp>
          <p:nvSpPr>
            <p:cNvPr id="1261" name="Google Shape;1261;p54"/>
            <p:cNvSpPr txBox="1"/>
            <p:nvPr/>
          </p:nvSpPr>
          <p:spPr>
            <a:xfrm>
              <a:off x="10150461" y="7959115"/>
              <a:ext cx="1738266"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Matrix Multiplication</a:t>
              </a:r>
              <a:endParaRPr sz="2400" b="0" i="0" u="none" strike="noStrike" cap="none">
                <a:solidFill>
                  <a:srgbClr val="868686"/>
                </a:solidFill>
                <a:latin typeface="Arial"/>
                <a:ea typeface="Arial"/>
                <a:cs typeface="Arial"/>
                <a:sym typeface="Arial"/>
              </a:endParaRPr>
            </a:p>
          </p:txBody>
        </p:sp>
        <p:sp>
          <p:nvSpPr>
            <p:cNvPr id="1262" name="Google Shape;1262;p54"/>
            <p:cNvSpPr txBox="1"/>
            <p:nvPr/>
          </p:nvSpPr>
          <p:spPr>
            <a:xfrm>
              <a:off x="12169622" y="7710781"/>
              <a:ext cx="1131321"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SVD</a:t>
              </a:r>
              <a:endParaRPr sz="2400" b="0" i="0" u="none" strike="noStrike" cap="none">
                <a:solidFill>
                  <a:srgbClr val="868686"/>
                </a:solidFill>
                <a:latin typeface="Arial"/>
                <a:ea typeface="Arial"/>
                <a:cs typeface="Arial"/>
                <a:sym typeface="Arial"/>
              </a:endParaRPr>
            </a:p>
          </p:txBody>
        </p:sp>
        <p:sp>
          <p:nvSpPr>
            <p:cNvPr id="1263" name="Google Shape;1263;p54"/>
            <p:cNvSpPr txBox="1"/>
            <p:nvPr/>
          </p:nvSpPr>
          <p:spPr>
            <a:xfrm>
              <a:off x="13629313" y="7959060"/>
              <a:ext cx="1627317" cy="414649"/>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Standard Deviation</a:t>
              </a:r>
              <a:endParaRPr sz="2400" b="0" i="0" u="none" strike="noStrike" cap="none">
                <a:solidFill>
                  <a:srgbClr val="868686"/>
                </a:solidFill>
                <a:latin typeface="Arial"/>
                <a:ea typeface="Arial"/>
                <a:cs typeface="Arial"/>
                <a:sym typeface="Arial"/>
              </a:endParaRPr>
            </a:p>
          </p:txBody>
        </p:sp>
      </p:grpSp>
      <p:sp>
        <p:nvSpPr>
          <p:cNvPr id="1264" name="Google Shape;1264;p54"/>
          <p:cNvSpPr txBox="1"/>
          <p:nvPr/>
        </p:nvSpPr>
        <p:spPr>
          <a:xfrm>
            <a:off x="2220893" y="4939493"/>
            <a:ext cx="703800"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1</a:t>
            </a:r>
            <a:r>
              <a:rPr lang="en-US" sz="1800" b="0" i="0" u="none" strike="noStrike" cap="none">
                <a:solidFill>
                  <a:srgbClr val="868686"/>
                </a:solidFill>
                <a:latin typeface="Trebuchet MS"/>
                <a:ea typeface="Trebuchet MS"/>
                <a:cs typeface="Trebuchet MS"/>
                <a:sym typeface="Trebuchet MS"/>
              </a:rPr>
              <a:t>00</a:t>
            </a:r>
            <a:endParaRPr sz="2400" b="0" i="0" u="none" strike="noStrike" cap="none">
              <a:solidFill>
                <a:srgbClr val="868686"/>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pic>
        <p:nvPicPr>
          <p:cNvPr id="1270" name="Google Shape;1270;p55"/>
          <p:cNvPicPr preferRelativeResize="0"/>
          <p:nvPr/>
        </p:nvPicPr>
        <p:blipFill rotWithShape="1">
          <a:blip r:embed="rId3">
            <a:alphaModFix/>
          </a:blip>
          <a:srcRect/>
          <a:stretch/>
        </p:blipFill>
        <p:spPr>
          <a:xfrm>
            <a:off x="3621023" y="3327017"/>
            <a:ext cx="11045954" cy="6043380"/>
          </a:xfrm>
          <a:prstGeom prst="rect">
            <a:avLst/>
          </a:prstGeom>
          <a:noFill/>
          <a:ln>
            <a:noFill/>
          </a:ln>
        </p:spPr>
      </p:pic>
      <p:sp>
        <p:nvSpPr>
          <p:cNvPr id="1271" name="Google Shape;1271;p5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SVD Benchmark</a:t>
            </a:r>
            <a:endParaRPr/>
          </a:p>
        </p:txBody>
      </p:sp>
      <p:sp>
        <p:nvSpPr>
          <p:cNvPr id="1272" name="Google Shape;1272;p5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Dask and CuPy Doing Complex Workflows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5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cuML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cxnSp>
        <p:nvCxnSpPr>
          <p:cNvPr id="1283" name="Google Shape;1283;p57"/>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284" name="Google Shape;1284;p57"/>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285" name="Google Shape;1285;p57"/>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286" name="Google Shape;1286;p57"/>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287" name="Google Shape;1287;p57"/>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288" name="Google Shape;1288;p57"/>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289" name="Google Shape;1289;p57"/>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290" name="Google Shape;1290;p57"/>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291" name="Google Shape;1291;p57"/>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292" name="Google Shape;1292;p57"/>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293" name="Google Shape;1293;p57"/>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
        <p:nvSpPr>
          <p:cNvPr id="1294" name="Google Shape;1294;p57"/>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1800" b="0" i="0" u="none" strike="noStrike" cap="none">
              <a:solidFill>
                <a:srgbClr val="DBBDFF"/>
              </a:solidFill>
              <a:latin typeface="Arial"/>
              <a:ea typeface="Arial"/>
              <a:cs typeface="Arial"/>
              <a:sym typeface="Arial"/>
            </a:endParaRPr>
          </a:p>
        </p:txBody>
      </p:sp>
      <p:cxnSp>
        <p:nvCxnSpPr>
          <p:cNvPr id="1295" name="Google Shape;1295;p57"/>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96" name="Google Shape;1296;p57"/>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97" name="Google Shape;1297;p57"/>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298" name="Google Shape;1298;p57"/>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299" name="Google Shape;1299;p57"/>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300" name="Google Shape;1300;p57"/>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301" name="Google Shape;1301;p5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Machine Learning</a:t>
            </a:r>
            <a:endParaRPr/>
          </a:p>
        </p:txBody>
      </p:sp>
      <p:sp>
        <p:nvSpPr>
          <p:cNvPr id="1302" name="Google Shape;1302;p5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Models More Problems</a:t>
            </a:r>
            <a:endParaRPr/>
          </a:p>
        </p:txBody>
      </p:sp>
      <p:sp>
        <p:nvSpPr>
          <p:cNvPr id="1303" name="Google Shape;1303;p57"/>
          <p:cNvSpPr/>
          <p:nvPr/>
        </p:nvSpPr>
        <p:spPr>
          <a:xfrm>
            <a:off x="1402055" y="2693403"/>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304" name="Google Shape;1304;p57"/>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dirty="0" err="1">
                <a:solidFill>
                  <a:schemeClr val="lt1"/>
                </a:solidFill>
                <a:latin typeface="Trebuchet MS"/>
                <a:ea typeface="Trebuchet MS"/>
                <a:cs typeface="Trebuchet MS"/>
                <a:sym typeface="Trebuchet MS"/>
              </a:rPr>
              <a:t>cuML</a:t>
            </a:r>
            <a:endParaRPr sz="1800" b="0" i="0" u="none" strike="noStrike" cap="none" dirty="0">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dirty="0">
                <a:solidFill>
                  <a:srgbClr val="DBBDFF"/>
                </a:solidFill>
                <a:latin typeface="Trebuchet MS"/>
                <a:ea typeface="Trebuchet MS"/>
                <a:cs typeface="Trebuchet MS"/>
                <a:sym typeface="Trebuchet MS"/>
              </a:rPr>
              <a:t>Machine Learning</a:t>
            </a:r>
            <a:endParaRPr sz="1800" b="0" i="0" u="none" strike="noStrike" cap="none" dirty="0">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p:nvPr/>
        </p:nvSpPr>
        <p:spPr>
          <a:xfrm>
            <a:off x="14712080" y="4965009"/>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25-100x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Less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In-Memory</a:t>
            </a:r>
            <a:endParaRPr sz="2000" b="0" i="0" u="none" strike="noStrike" cap="none">
              <a:solidFill>
                <a:schemeClr val="accent4"/>
              </a:solidFill>
              <a:latin typeface="Arial"/>
              <a:ea typeface="Arial"/>
              <a:cs typeface="Arial"/>
              <a:sym typeface="Arial"/>
            </a:endParaRPr>
          </a:p>
        </p:txBody>
      </p:sp>
      <p:sp>
        <p:nvSpPr>
          <p:cNvPr id="126" name="Google Shape;126;p21"/>
          <p:cNvSpPr/>
          <p:nvPr/>
        </p:nvSpPr>
        <p:spPr>
          <a:xfrm>
            <a:off x="949058"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7" name="Google Shape;127;p21"/>
          <p:cNvSpPr/>
          <p:nvPr/>
        </p:nvSpPr>
        <p:spPr>
          <a:xfrm>
            <a:off x="539515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28" name="Google Shape;128;p21"/>
          <p:cNvSpPr/>
          <p:nvPr/>
        </p:nvSpPr>
        <p:spPr>
          <a:xfrm>
            <a:off x="6439409"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29" name="Google Shape;129;p21"/>
          <p:cNvSpPr/>
          <p:nvPr/>
        </p:nvSpPr>
        <p:spPr>
          <a:xfrm>
            <a:off x="10877445" y="371047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130" name="Google Shape;130;p21"/>
          <p:cNvSpPr/>
          <p:nvPr/>
        </p:nvSpPr>
        <p:spPr>
          <a:xfrm>
            <a:off x="11914303" y="371188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1" name="Google Shape;131;p21"/>
          <p:cNvSpPr/>
          <p:nvPr/>
        </p:nvSpPr>
        <p:spPr>
          <a:xfrm>
            <a:off x="1920383" y="371047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32" name="Google Shape;132;p21"/>
          <p:cNvSpPr/>
          <p:nvPr/>
        </p:nvSpPr>
        <p:spPr>
          <a:xfrm>
            <a:off x="7407508" y="371047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33" name="Google Shape;133;p21"/>
          <p:cNvSpPr/>
          <p:nvPr/>
        </p:nvSpPr>
        <p:spPr>
          <a:xfrm>
            <a:off x="12881350" y="371047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4" name="Google Shape;134;p21"/>
          <p:cNvSpPr/>
          <p:nvPr/>
        </p:nvSpPr>
        <p:spPr>
          <a:xfrm>
            <a:off x="949058" y="5701801"/>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5" name="Google Shape;135;p21"/>
          <p:cNvSpPr/>
          <p:nvPr/>
        </p:nvSpPr>
        <p:spPr>
          <a:xfrm>
            <a:off x="1920383" y="5702155"/>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136" name="Google Shape;136;p21"/>
          <p:cNvSpPr/>
          <p:nvPr/>
        </p:nvSpPr>
        <p:spPr>
          <a:xfrm>
            <a:off x="4700206" y="5701460"/>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137" name="Google Shape;137;p21"/>
          <p:cNvSpPr/>
          <p:nvPr/>
        </p:nvSpPr>
        <p:spPr>
          <a:xfrm>
            <a:off x="7478416" y="5701460"/>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138" name="Google Shape;138;p21"/>
          <p:cNvSpPr/>
          <p:nvPr/>
        </p:nvSpPr>
        <p:spPr>
          <a:xfrm>
            <a:off x="947446" y="7693129"/>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139" name="Google Shape;139;p21"/>
          <p:cNvSpPr/>
          <p:nvPr/>
        </p:nvSpPr>
        <p:spPr>
          <a:xfrm>
            <a:off x="1920383"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0" name="Google Shape;140;p21"/>
          <p:cNvSpPr/>
          <p:nvPr/>
        </p:nvSpPr>
        <p:spPr>
          <a:xfrm>
            <a:off x="2464641" y="7693699"/>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141" name="Google Shape;141;p21"/>
          <p:cNvSpPr/>
          <p:nvPr/>
        </p:nvSpPr>
        <p:spPr>
          <a:xfrm>
            <a:off x="308891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42" name="Google Shape;142;p21"/>
          <p:cNvSpPr/>
          <p:nvPr/>
        </p:nvSpPr>
        <p:spPr>
          <a:xfrm>
            <a:off x="3713199"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3" name="Google Shape;143;p21"/>
          <p:cNvSpPr/>
          <p:nvPr/>
        </p:nvSpPr>
        <p:spPr>
          <a:xfrm>
            <a:off x="4257458" y="7693699"/>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144" name="Google Shape;144;p21"/>
          <p:cNvSpPr/>
          <p:nvPr/>
        </p:nvSpPr>
        <p:spPr>
          <a:xfrm>
            <a:off x="4881741" y="7693712"/>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145" name="Google Shape;145;p21"/>
          <p:cNvSpPr/>
          <p:nvPr/>
        </p:nvSpPr>
        <p:spPr>
          <a:xfrm>
            <a:off x="5509106" y="7693699"/>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146" name="Google Shape;146;p21"/>
          <p:cNvSpPr/>
          <p:nvPr/>
        </p:nvSpPr>
        <p:spPr>
          <a:xfrm>
            <a:off x="6053365" y="7693699"/>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147" name="Google Shape;147;p21"/>
          <p:cNvCxnSpPr/>
          <p:nvPr/>
        </p:nvCxnSpPr>
        <p:spPr>
          <a:xfrm flipH="1">
            <a:off x="10503936" y="4941429"/>
            <a:ext cx="4114800" cy="1280100"/>
          </a:xfrm>
          <a:prstGeom prst="bentConnector3">
            <a:avLst>
              <a:gd name="adj1" fmla="val 42"/>
            </a:avLst>
          </a:prstGeom>
          <a:noFill/>
          <a:ln w="12700" cap="flat" cmpd="sng">
            <a:solidFill>
              <a:schemeClr val="dk2"/>
            </a:solidFill>
            <a:prstDash val="solid"/>
            <a:round/>
            <a:headEnd type="none" w="sm" len="sm"/>
            <a:tailEnd type="triangle" w="lg" len="lg"/>
          </a:ln>
        </p:spPr>
      </p:cxnSp>
      <p:cxnSp>
        <p:nvCxnSpPr>
          <p:cNvPr id="148" name="Google Shape;148;p21"/>
          <p:cNvCxnSpPr/>
          <p:nvPr/>
        </p:nvCxnSpPr>
        <p:spPr>
          <a:xfrm flipH="1">
            <a:off x="6970909" y="6876683"/>
            <a:ext cx="1846500" cy="1371600"/>
          </a:xfrm>
          <a:prstGeom prst="bentConnector3">
            <a:avLst>
              <a:gd name="adj1" fmla="val -104"/>
            </a:avLst>
          </a:prstGeom>
          <a:noFill/>
          <a:ln w="12700" cap="flat" cmpd="sng">
            <a:solidFill>
              <a:schemeClr val="dk2"/>
            </a:solidFill>
            <a:prstDash val="solid"/>
            <a:round/>
            <a:headEnd type="none" w="sm" len="sm"/>
            <a:tailEnd type="triangle" w="lg" len="lg"/>
          </a:ln>
        </p:spPr>
      </p:cxnSp>
      <p:sp>
        <p:nvSpPr>
          <p:cNvPr id="149" name="Google Shape;149;p21"/>
          <p:cNvSpPr txBox="1"/>
          <p:nvPr/>
        </p:nvSpPr>
        <p:spPr>
          <a:xfrm>
            <a:off x="8910413" y="6990265"/>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5-10x Improvement</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More Code</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Rigid</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Substantially on GPU</a:t>
            </a:r>
            <a:endParaRPr sz="2000" b="0" i="0" u="none" strike="noStrike" cap="none">
              <a:solidFill>
                <a:schemeClr val="accent4"/>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accent4"/>
              </a:solidFill>
              <a:latin typeface="Trebuchet MS"/>
              <a:ea typeface="Trebuchet MS"/>
              <a:cs typeface="Trebuchet MS"/>
              <a:sym typeface="Trebuchet MS"/>
            </a:endParaRPr>
          </a:p>
        </p:txBody>
      </p:sp>
      <p:sp>
        <p:nvSpPr>
          <p:cNvPr id="150" name="Google Shape;150;p21"/>
          <p:cNvSpPr txBox="1"/>
          <p:nvPr/>
        </p:nvSpPr>
        <p:spPr>
          <a:xfrm>
            <a:off x="816066" y="7171763"/>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Traditional GPU Processing</a:t>
            </a:r>
            <a:endParaRPr sz="2000" b="0" i="0" u="none" strike="noStrike" cap="none">
              <a:solidFill>
                <a:schemeClr val="accent4"/>
              </a:solidFill>
              <a:latin typeface="Trebuchet MS"/>
              <a:ea typeface="Trebuchet MS"/>
              <a:cs typeface="Trebuchet MS"/>
              <a:sym typeface="Trebuchet MS"/>
            </a:endParaRPr>
          </a:p>
        </p:txBody>
      </p:sp>
      <p:sp>
        <p:nvSpPr>
          <p:cNvPr id="151" name="Google Shape;151;p21"/>
          <p:cNvSpPr txBox="1"/>
          <p:nvPr/>
        </p:nvSpPr>
        <p:spPr>
          <a:xfrm>
            <a:off x="816066" y="317101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Hadoop Processing, Reading from Disk</a:t>
            </a:r>
            <a:endParaRPr sz="1100" b="0" i="0" u="none" strike="noStrike" cap="none">
              <a:solidFill>
                <a:schemeClr val="accent4"/>
              </a:solidFill>
              <a:latin typeface="Arial"/>
              <a:ea typeface="Arial"/>
              <a:cs typeface="Arial"/>
              <a:sym typeface="Arial"/>
            </a:endParaRPr>
          </a:p>
        </p:txBody>
      </p:sp>
      <p:sp>
        <p:nvSpPr>
          <p:cNvPr id="152" name="Google Shape;152;p21"/>
          <p:cNvSpPr txBox="1"/>
          <p:nvPr/>
        </p:nvSpPr>
        <p:spPr>
          <a:xfrm>
            <a:off x="816066" y="5174391"/>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Spark In-Memory Processing</a:t>
            </a:r>
            <a:endParaRPr sz="1100" b="0" i="0" u="none" strike="noStrike" cap="none">
              <a:solidFill>
                <a:schemeClr val="accent4"/>
              </a:solidFill>
              <a:latin typeface="Arial"/>
              <a:ea typeface="Arial"/>
              <a:cs typeface="Arial"/>
              <a:sym typeface="Arial"/>
            </a:endParaRPr>
          </a:p>
        </p:txBody>
      </p:sp>
      <p:sp>
        <p:nvSpPr>
          <p:cNvPr id="153" name="Google Shape;153;p2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154" name="Google Shape;154;p21"/>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1310" name="Google Shape;1310;p58"/>
          <p:cNvGrpSpPr/>
          <p:nvPr/>
        </p:nvGrpSpPr>
        <p:grpSpPr>
          <a:xfrm>
            <a:off x="8257687" y="7555663"/>
            <a:ext cx="1789009" cy="1099934"/>
            <a:chOff x="718275" y="2951995"/>
            <a:chExt cx="2871216" cy="876886"/>
          </a:xfrm>
        </p:grpSpPr>
        <p:sp>
          <p:nvSpPr>
            <p:cNvPr id="1311" name="Google Shape;1311;p58"/>
            <p:cNvSpPr/>
            <p:nvPr/>
          </p:nvSpPr>
          <p:spPr>
            <a:xfrm rot="10800000" flipH="1">
              <a:off x="718275" y="2951995"/>
              <a:ext cx="2871216" cy="773035"/>
            </a:xfrm>
            <a:prstGeom prst="trapezoid">
              <a:avLst>
                <a:gd name="adj" fmla="val 45039"/>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2" name="Google Shape;1312;p58"/>
            <p:cNvSpPr/>
            <p:nvPr/>
          </p:nvSpPr>
          <p:spPr>
            <a:xfrm>
              <a:off x="1419857" y="3600840"/>
              <a:ext cx="1473096" cy="228041"/>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13" name="Google Shape;1313;p58"/>
          <p:cNvSpPr/>
          <p:nvPr/>
        </p:nvSpPr>
        <p:spPr>
          <a:xfrm>
            <a:off x="8263814" y="7373186"/>
            <a:ext cx="1774793" cy="356277"/>
          </a:xfrm>
          <a:prstGeom prst="ellipse">
            <a:avLst/>
          </a:prstGeom>
          <a:solidFill>
            <a:schemeClr val="accent6"/>
          </a:solidFill>
          <a:ln w="12700" cap="flat" cmpd="sng">
            <a:solidFill>
              <a:srgbClr val="F6D2F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4" name="Google Shape;1314;p58"/>
          <p:cNvSpPr txBox="1"/>
          <p:nvPr/>
        </p:nvSpPr>
        <p:spPr>
          <a:xfrm>
            <a:off x="8103504" y="8021707"/>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SAMPLING</a:t>
            </a:r>
            <a:endParaRPr sz="1050" b="0" i="0" u="none" strike="noStrike" cap="none">
              <a:solidFill>
                <a:schemeClr val="lt1"/>
              </a:solidFill>
              <a:latin typeface="Trebuchet MS"/>
              <a:ea typeface="Trebuchet MS"/>
              <a:cs typeface="Trebuchet MS"/>
              <a:sym typeface="Trebuchet MS"/>
            </a:endParaRPr>
          </a:p>
        </p:txBody>
      </p:sp>
      <p:grpSp>
        <p:nvGrpSpPr>
          <p:cNvPr id="1315" name="Google Shape;1315;p58"/>
          <p:cNvGrpSpPr/>
          <p:nvPr/>
        </p:nvGrpSpPr>
        <p:grpSpPr>
          <a:xfrm>
            <a:off x="7773676" y="6476262"/>
            <a:ext cx="2763160" cy="1129978"/>
            <a:chOff x="718275" y="2951995"/>
            <a:chExt cx="2871216" cy="878916"/>
          </a:xfrm>
        </p:grpSpPr>
        <p:sp>
          <p:nvSpPr>
            <p:cNvPr id="1316" name="Google Shape;1316;p58"/>
            <p:cNvSpPr/>
            <p:nvPr/>
          </p:nvSpPr>
          <p:spPr>
            <a:xfrm rot="10800000" flipH="1">
              <a:off x="718275" y="2951995"/>
              <a:ext cx="2871216" cy="743731"/>
            </a:xfrm>
            <a:prstGeom prst="trapezoid">
              <a:avLst>
                <a:gd name="adj" fmla="val 45039"/>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17" name="Google Shape;1317;p58"/>
            <p:cNvSpPr/>
            <p:nvPr/>
          </p:nvSpPr>
          <p:spPr>
            <a:xfrm>
              <a:off x="1163632" y="3546881"/>
              <a:ext cx="1977406" cy="28403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18" name="Google Shape;1318;p58"/>
          <p:cNvSpPr/>
          <p:nvPr/>
        </p:nvSpPr>
        <p:spPr>
          <a:xfrm>
            <a:off x="7780188" y="6293794"/>
            <a:ext cx="2750907" cy="356277"/>
          </a:xfrm>
          <a:prstGeom prst="ellipse">
            <a:avLst/>
          </a:prstGeom>
          <a:solidFill>
            <a:srgbClr val="5600BF"/>
          </a:solidFill>
          <a:ln w="12700" cap="flat" cmpd="sng">
            <a:solidFill>
              <a:srgbClr val="AA66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19" name="Google Shape;1319;p58"/>
          <p:cNvGrpSpPr/>
          <p:nvPr/>
        </p:nvGrpSpPr>
        <p:grpSpPr>
          <a:xfrm>
            <a:off x="7270059" y="5347833"/>
            <a:ext cx="3747988" cy="1190645"/>
            <a:chOff x="718275" y="2951995"/>
            <a:chExt cx="2871216" cy="920226"/>
          </a:xfrm>
        </p:grpSpPr>
        <p:sp>
          <p:nvSpPr>
            <p:cNvPr id="1320" name="Google Shape;1320;p58"/>
            <p:cNvSpPr/>
            <p:nvPr/>
          </p:nvSpPr>
          <p:spPr>
            <a:xfrm rot="10800000" flipH="1">
              <a:off x="718275" y="2951995"/>
              <a:ext cx="2871216" cy="773035"/>
            </a:xfrm>
            <a:prstGeom prst="trapezoid">
              <a:avLst>
                <a:gd name="adj" fmla="val 45039"/>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1" name="Google Shape;1321;p58"/>
            <p:cNvSpPr/>
            <p:nvPr/>
          </p:nvSpPr>
          <p:spPr>
            <a:xfrm>
              <a:off x="1061542" y="3563876"/>
              <a:ext cx="2182757" cy="308345"/>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22" name="Google Shape;1322;p58"/>
          <p:cNvSpPr/>
          <p:nvPr/>
        </p:nvSpPr>
        <p:spPr>
          <a:xfrm>
            <a:off x="7277895" y="5165358"/>
            <a:ext cx="3731469" cy="356277"/>
          </a:xfrm>
          <a:prstGeom prst="ellipse">
            <a:avLst/>
          </a:prstGeom>
          <a:solidFill>
            <a:schemeClr val="accent3"/>
          </a:solidFill>
          <a:ln w="12700" cap="flat" cmpd="sng">
            <a:solidFill>
              <a:srgbClr val="FFEFD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323" name="Google Shape;1323;p58"/>
          <p:cNvGrpSpPr/>
          <p:nvPr/>
        </p:nvGrpSpPr>
        <p:grpSpPr>
          <a:xfrm>
            <a:off x="6651735" y="3963361"/>
            <a:ext cx="4978578" cy="1440576"/>
            <a:chOff x="664025" y="2951993"/>
            <a:chExt cx="2973315" cy="1012888"/>
          </a:xfrm>
        </p:grpSpPr>
        <p:sp>
          <p:nvSpPr>
            <p:cNvPr id="1324" name="Google Shape;1324;p58"/>
            <p:cNvSpPr/>
            <p:nvPr/>
          </p:nvSpPr>
          <p:spPr>
            <a:xfrm rot="10800000" flipH="1">
              <a:off x="664025" y="2951993"/>
              <a:ext cx="2973315" cy="878970"/>
            </a:xfrm>
            <a:prstGeom prst="trapezoid">
              <a:avLst>
                <a:gd name="adj" fmla="val 45039"/>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5" name="Google Shape;1325;p58"/>
            <p:cNvSpPr/>
            <p:nvPr/>
          </p:nvSpPr>
          <p:spPr>
            <a:xfrm>
              <a:off x="1000260" y="3683264"/>
              <a:ext cx="2302822" cy="281617"/>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26" name="Google Shape;1326;p58"/>
          <p:cNvSpPr/>
          <p:nvPr/>
        </p:nvSpPr>
        <p:spPr>
          <a:xfrm>
            <a:off x="6651735" y="3812001"/>
            <a:ext cx="4984529" cy="279193"/>
          </a:xfrm>
          <a:prstGeom prst="ellipse">
            <a:avLst/>
          </a:prstGeom>
          <a:solidFill>
            <a:schemeClr val="accent1"/>
          </a:solidFill>
          <a:ln w="12700" cap="flat" cmpd="sng">
            <a:solidFill>
              <a:srgbClr val="D6F4F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27" name="Google Shape;1327;p58"/>
          <p:cNvSpPr txBox="1"/>
          <p:nvPr/>
        </p:nvSpPr>
        <p:spPr>
          <a:xfrm>
            <a:off x="7060676" y="4647750"/>
            <a:ext cx="4146654"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HISTOGRAMS / DISTRIBUTIONS</a:t>
            </a:r>
            <a:endParaRPr sz="1050" b="0" i="0" u="none" strike="noStrike" cap="none">
              <a:solidFill>
                <a:schemeClr val="lt1"/>
              </a:solidFill>
              <a:latin typeface="Trebuchet MS"/>
              <a:ea typeface="Trebuchet MS"/>
              <a:cs typeface="Trebuchet MS"/>
              <a:sym typeface="Trebuchet MS"/>
            </a:endParaRPr>
          </a:p>
        </p:txBody>
      </p:sp>
      <p:sp>
        <p:nvSpPr>
          <p:cNvPr id="1328" name="Google Shape;1328;p58"/>
          <p:cNvSpPr txBox="1"/>
          <p:nvPr/>
        </p:nvSpPr>
        <p:spPr>
          <a:xfrm>
            <a:off x="7060676" y="5817114"/>
            <a:ext cx="4146654" cy="5355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DIMENSION REDUCTION</a:t>
            </a:r>
            <a:br>
              <a:rPr lang="en-US" sz="1600" b="0" i="0" u="none" strike="noStrike" cap="none">
                <a:solidFill>
                  <a:schemeClr val="lt1"/>
                </a:solidFill>
                <a:latin typeface="Trebuchet MS"/>
                <a:ea typeface="Trebuchet MS"/>
                <a:cs typeface="Trebuchet MS"/>
                <a:sym typeface="Trebuchet MS"/>
              </a:rPr>
            </a:br>
            <a:r>
              <a:rPr lang="en-US" sz="1600" b="0" i="0" u="none" strike="noStrike" cap="none">
                <a:solidFill>
                  <a:schemeClr val="lt1"/>
                </a:solidFill>
                <a:latin typeface="Trebuchet MS"/>
                <a:ea typeface="Trebuchet MS"/>
                <a:cs typeface="Trebuchet MS"/>
                <a:sym typeface="Trebuchet MS"/>
              </a:rPr>
              <a:t>FEATURE SELECTION</a:t>
            </a:r>
            <a:endParaRPr sz="1050" b="0" i="0" u="none" strike="noStrike" cap="none">
              <a:solidFill>
                <a:schemeClr val="lt1"/>
              </a:solidFill>
              <a:latin typeface="Trebuchet MS"/>
              <a:ea typeface="Trebuchet MS"/>
              <a:cs typeface="Trebuchet MS"/>
              <a:sym typeface="Trebuchet MS"/>
            </a:endParaRPr>
          </a:p>
        </p:txBody>
      </p:sp>
      <p:sp>
        <p:nvSpPr>
          <p:cNvPr id="1329" name="Google Shape;1329;p58"/>
          <p:cNvSpPr txBox="1"/>
          <p:nvPr/>
        </p:nvSpPr>
        <p:spPr>
          <a:xfrm>
            <a:off x="8086140" y="6997080"/>
            <a:ext cx="2110365" cy="3139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REMOVE OUTLIERS</a:t>
            </a:r>
            <a:endParaRPr sz="1050" b="0" i="0" u="none" strike="noStrike" cap="none">
              <a:solidFill>
                <a:schemeClr val="lt1"/>
              </a:solidFill>
              <a:latin typeface="Trebuchet MS"/>
              <a:ea typeface="Trebuchet MS"/>
              <a:cs typeface="Trebuchet MS"/>
              <a:sym typeface="Trebuchet MS"/>
            </a:endParaRPr>
          </a:p>
        </p:txBody>
      </p:sp>
      <p:sp>
        <p:nvSpPr>
          <p:cNvPr id="1330" name="Google Shape;1330;p58"/>
          <p:cNvSpPr txBox="1"/>
          <p:nvPr/>
        </p:nvSpPr>
        <p:spPr>
          <a:xfrm>
            <a:off x="7060676" y="3256836"/>
            <a:ext cx="4146654" cy="4247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MASSIVE DATASET</a:t>
            </a:r>
            <a:endParaRPr sz="1400" b="0" i="0" u="none" strike="noStrike" cap="none">
              <a:solidFill>
                <a:schemeClr val="accent4"/>
              </a:solidFill>
              <a:latin typeface="Trebuchet MS"/>
              <a:ea typeface="Trebuchet MS"/>
              <a:cs typeface="Trebuchet MS"/>
              <a:sym typeface="Trebuchet MS"/>
            </a:endParaRPr>
          </a:p>
        </p:txBody>
      </p:sp>
      <p:sp>
        <p:nvSpPr>
          <p:cNvPr id="1331" name="Google Shape;1331;p58"/>
          <p:cNvSpPr txBox="1"/>
          <p:nvPr/>
        </p:nvSpPr>
        <p:spPr>
          <a:xfrm>
            <a:off x="6337546" y="8937439"/>
            <a:ext cx="5612908" cy="3693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Meet Reasonable Speed vs Accuracy Trade-off</a:t>
            </a:r>
            <a:endParaRPr sz="1200" b="0" i="0" u="none" strike="noStrike" cap="none">
              <a:solidFill>
                <a:schemeClr val="accent4"/>
              </a:solidFill>
              <a:latin typeface="Trebuchet MS"/>
              <a:ea typeface="Trebuchet MS"/>
              <a:cs typeface="Trebuchet MS"/>
              <a:sym typeface="Trebuchet MS"/>
            </a:endParaRPr>
          </a:p>
        </p:txBody>
      </p:sp>
      <p:sp>
        <p:nvSpPr>
          <p:cNvPr id="1332" name="Google Shape;1332;p58"/>
          <p:cNvSpPr txBox="1"/>
          <p:nvPr/>
        </p:nvSpPr>
        <p:spPr>
          <a:xfrm>
            <a:off x="1722599" y="5092131"/>
            <a:ext cx="4146653" cy="84023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Better to start with as much data as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possible and explore / preprocess to scale to performance needs.</a:t>
            </a:r>
            <a:endParaRPr/>
          </a:p>
        </p:txBody>
      </p:sp>
      <p:sp>
        <p:nvSpPr>
          <p:cNvPr id="1333" name="Google Shape;1333;p58"/>
          <p:cNvSpPr txBox="1"/>
          <p:nvPr/>
        </p:nvSpPr>
        <p:spPr>
          <a:xfrm>
            <a:off x="10987930" y="7286308"/>
            <a:ext cx="4146653" cy="5909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Iterate. Cross Validate </a:t>
            </a:r>
            <a:r>
              <a:rPr lang="en-US" sz="1800" b="0" i="0" u="none" strike="noStrike" cap="none">
                <a:solidFill>
                  <a:schemeClr val="accent4"/>
                </a:solidFill>
                <a:latin typeface="Arial"/>
                <a:ea typeface="Arial"/>
                <a:cs typeface="Arial"/>
                <a:sym typeface="Arial"/>
              </a:rPr>
              <a:t>&amp;</a:t>
            </a:r>
            <a:r>
              <a:rPr lang="en-US" sz="1800" b="0" i="0" u="none" strike="noStrike" cap="none">
                <a:solidFill>
                  <a:schemeClr val="accent4"/>
                </a:solidFill>
                <a:latin typeface="Trebuchet MS"/>
                <a:ea typeface="Trebuchet MS"/>
                <a:cs typeface="Trebuchet MS"/>
                <a:sym typeface="Trebuchet MS"/>
              </a:rPr>
              <a:t> Grid Search.</a:t>
            </a:r>
            <a:br>
              <a:rPr lang="en-US" sz="1800" b="0" i="0" u="none" strike="noStrike" cap="none">
                <a:solidFill>
                  <a:schemeClr val="accent4"/>
                </a:solidFill>
                <a:latin typeface="Trebuchet MS"/>
                <a:ea typeface="Trebuchet MS"/>
                <a:cs typeface="Trebuchet MS"/>
                <a:sym typeface="Trebuchet MS"/>
              </a:rPr>
            </a:br>
            <a:r>
              <a:rPr lang="en-US" sz="1800" b="0" i="0" u="none" strike="noStrike" cap="none">
                <a:solidFill>
                  <a:schemeClr val="accent4"/>
                </a:solidFill>
                <a:latin typeface="Trebuchet MS"/>
                <a:ea typeface="Trebuchet MS"/>
                <a:cs typeface="Trebuchet MS"/>
                <a:sym typeface="Trebuchet MS"/>
              </a:rPr>
              <a:t>Iterate Some More.</a:t>
            </a:r>
            <a:endParaRPr/>
          </a:p>
        </p:txBody>
      </p:sp>
      <p:sp>
        <p:nvSpPr>
          <p:cNvPr id="1334" name="Google Shape;1334;p58"/>
          <p:cNvSpPr txBox="1"/>
          <p:nvPr/>
        </p:nvSpPr>
        <p:spPr>
          <a:xfrm>
            <a:off x="4384707" y="752910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Hours? Days?</a:t>
            </a:r>
            <a:endParaRPr/>
          </a:p>
        </p:txBody>
      </p:sp>
      <p:grpSp>
        <p:nvGrpSpPr>
          <p:cNvPr id="1335" name="Google Shape;1335;p58"/>
          <p:cNvGrpSpPr/>
          <p:nvPr/>
        </p:nvGrpSpPr>
        <p:grpSpPr>
          <a:xfrm>
            <a:off x="11067377" y="4325028"/>
            <a:ext cx="3701837" cy="3701837"/>
            <a:chOff x="11390113" y="5278309"/>
            <a:chExt cx="2475615" cy="2475615"/>
          </a:xfrm>
        </p:grpSpPr>
        <p:pic>
          <p:nvPicPr>
            <p:cNvPr id="1336" name="Google Shape;1336;p58"/>
            <p:cNvPicPr preferRelativeResize="0"/>
            <p:nvPr/>
          </p:nvPicPr>
          <p:blipFill rotWithShape="1">
            <a:blip r:embed="rId3">
              <a:alphaModFix/>
            </a:blip>
            <a:srcRect/>
            <a:stretch/>
          </p:blipFill>
          <p:spPr>
            <a:xfrm>
              <a:off x="12090332" y="5846538"/>
              <a:ext cx="1266389" cy="1374599"/>
            </a:xfrm>
            <a:prstGeom prst="rect">
              <a:avLst/>
            </a:prstGeom>
            <a:noFill/>
            <a:ln>
              <a:noFill/>
            </a:ln>
          </p:spPr>
        </p:pic>
        <p:sp>
          <p:nvSpPr>
            <p:cNvPr id="1337" name="Google Shape;1337;p58"/>
            <p:cNvSpPr/>
            <p:nvPr/>
          </p:nvSpPr>
          <p:spPr>
            <a:xfrm rot="-8100000">
              <a:off x="11752658" y="5640854"/>
              <a:ext cx="1750524" cy="1750524"/>
            </a:xfrm>
            <a:prstGeom prst="arc">
              <a:avLst>
                <a:gd name="adj1" fmla="val 16200000"/>
                <a:gd name="adj2" fmla="val 8102444"/>
              </a:avLst>
            </a:prstGeom>
            <a:noFill/>
            <a:ln w="31750" cap="flat" cmpd="sng">
              <a:solidFill>
                <a:schemeClr val="lt2"/>
              </a:solidFill>
              <a:prstDash val="solid"/>
              <a:round/>
              <a:headEnd type="none" w="sm" len="sm"/>
              <a:tailEnd type="triangle" w="lg" len="lg"/>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
        <p:nvSpPr>
          <p:cNvPr id="1338" name="Google Shape;1338;p58"/>
          <p:cNvSpPr/>
          <p:nvPr/>
        </p:nvSpPr>
        <p:spPr>
          <a:xfrm>
            <a:off x="5971870" y="6556114"/>
            <a:ext cx="681563" cy="885210"/>
          </a:xfrm>
          <a:prstGeom prst="downArrow">
            <a:avLst>
              <a:gd name="adj1" fmla="val 50000"/>
              <a:gd name="adj2" fmla="val 50000"/>
            </a:avLst>
          </a:prstGeom>
          <a:gradFill>
            <a:gsLst>
              <a:gs pos="0">
                <a:srgbClr val="7400FF">
                  <a:alpha val="0"/>
                </a:srgbClr>
              </a:gs>
              <a:gs pos="7000">
                <a:srgbClr val="7400FF">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39" name="Google Shape;1339;p58"/>
          <p:cNvSpPr txBox="1"/>
          <p:nvPr/>
        </p:nvSpPr>
        <p:spPr>
          <a:xfrm>
            <a:off x="4412375" y="6172152"/>
            <a:ext cx="3855891" cy="34163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Time Increases</a:t>
            </a:r>
            <a:endParaRPr/>
          </a:p>
        </p:txBody>
      </p:sp>
      <p:sp>
        <p:nvSpPr>
          <p:cNvPr id="1340" name="Google Shape;1340;p5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Problem</a:t>
            </a:r>
            <a:endParaRPr/>
          </a:p>
        </p:txBody>
      </p:sp>
      <p:sp>
        <p:nvSpPr>
          <p:cNvPr id="1341" name="Google Shape;1341;p5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Data Sizes Continue to Grow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59"/>
          <p:cNvSpPr txBox="1"/>
          <p:nvPr/>
        </p:nvSpPr>
        <p:spPr>
          <a:xfrm>
            <a:off x="12881306" y="298097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cuML</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347" name="Google Shape;1347;p59"/>
          <p:cNvSpPr/>
          <p:nvPr/>
        </p:nvSpPr>
        <p:spPr>
          <a:xfrm>
            <a:off x="3257550"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348" name="Google Shape;1348;p59"/>
          <p:cNvCxnSpPr/>
          <p:nvPr/>
        </p:nvCxnSpPr>
        <p:spPr>
          <a:xfrm>
            <a:off x="10364561" y="341299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49" name="Google Shape;1349;p59"/>
          <p:cNvSpPr txBox="1"/>
          <p:nvPr/>
        </p:nvSpPr>
        <p:spPr>
          <a:xfrm>
            <a:off x="12881306" y="5842918"/>
            <a:ext cx="2691122" cy="298957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nvGraph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CUTLASS</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cuBlas</a:t>
            </a:r>
            <a:endParaRPr sz="2400" b="0" i="0" u="none" strike="noStrike" cap="none">
              <a:solidFill>
                <a:srgbClr val="4D4D4D"/>
              </a:solidFill>
              <a:latin typeface="Trebuchet MS"/>
              <a:ea typeface="Trebuchet MS"/>
              <a:cs typeface="Trebuchet MS"/>
              <a:sym typeface="Trebuchet MS"/>
            </a:endParaRPr>
          </a:p>
        </p:txBody>
      </p:sp>
      <p:cxnSp>
        <p:nvCxnSpPr>
          <p:cNvPr id="1350" name="Google Shape;1350;p59"/>
          <p:cNvCxnSpPr/>
          <p:nvPr/>
        </p:nvCxnSpPr>
        <p:spPr>
          <a:xfrm>
            <a:off x="10364561" y="69372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351" name="Google Shape;1351;p59"/>
          <p:cNvSpPr/>
          <p:nvPr/>
        </p:nvSpPr>
        <p:spPr>
          <a:xfrm>
            <a:off x="3257550"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352" name="Google Shape;1352;p59"/>
          <p:cNvSpPr/>
          <p:nvPr/>
        </p:nvSpPr>
        <p:spPr>
          <a:xfrm>
            <a:off x="3257550"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Algorithms</a:t>
            </a:r>
            <a:endParaRPr sz="2400" b="0" i="0" u="none" strike="noStrike" cap="none">
              <a:solidFill>
                <a:srgbClr val="FFFFFF"/>
              </a:solidFill>
              <a:latin typeface="Trebuchet MS"/>
              <a:ea typeface="Trebuchet MS"/>
              <a:cs typeface="Trebuchet MS"/>
              <a:sym typeface="Trebuchet MS"/>
            </a:endParaRPr>
          </a:p>
        </p:txBody>
      </p:sp>
      <p:grpSp>
        <p:nvGrpSpPr>
          <p:cNvPr id="1353" name="Google Shape;1353;p59"/>
          <p:cNvGrpSpPr/>
          <p:nvPr/>
        </p:nvGrpSpPr>
        <p:grpSpPr>
          <a:xfrm>
            <a:off x="3257565" y="6102323"/>
            <a:ext cx="6743058" cy="1688926"/>
            <a:chOff x="3257565" y="6227532"/>
            <a:chExt cx="6896245" cy="860397"/>
          </a:xfrm>
        </p:grpSpPr>
        <p:sp>
          <p:nvSpPr>
            <p:cNvPr id="1354" name="Google Shape;1354;p59"/>
            <p:cNvSpPr/>
            <p:nvPr/>
          </p:nvSpPr>
          <p:spPr>
            <a:xfrm>
              <a:off x="3257565" y="6227532"/>
              <a:ext cx="6896100" cy="3276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cuML Prims</a:t>
              </a:r>
              <a:endParaRPr sz="2400" b="0" i="0" u="none" strike="noStrike" cap="none">
                <a:solidFill>
                  <a:srgbClr val="FFFFFF"/>
                </a:solidFill>
                <a:latin typeface="Trebuchet MS"/>
                <a:ea typeface="Trebuchet MS"/>
                <a:cs typeface="Trebuchet MS"/>
                <a:sym typeface="Trebuchet MS"/>
              </a:endParaRPr>
            </a:p>
          </p:txBody>
        </p:sp>
        <p:sp>
          <p:nvSpPr>
            <p:cNvPr id="1355" name="Google Shape;1355;p59"/>
            <p:cNvSpPr/>
            <p:nvPr/>
          </p:nvSpPr>
          <p:spPr>
            <a:xfrm>
              <a:off x="3257711" y="6649629"/>
              <a:ext cx="6896100" cy="4383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grpSp>
      <p:sp>
        <p:nvSpPr>
          <p:cNvPr id="1356" name="Google Shape;1356;p59"/>
          <p:cNvSpPr/>
          <p:nvPr/>
        </p:nvSpPr>
        <p:spPr>
          <a:xfrm>
            <a:off x="3257550"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357" name="Google Shape;1357;p5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grpSp>
        <p:nvGrpSpPr>
          <p:cNvPr id="1363" name="Google Shape;1363;p60"/>
          <p:cNvGrpSpPr/>
          <p:nvPr/>
        </p:nvGrpSpPr>
        <p:grpSpPr>
          <a:xfrm>
            <a:off x="2676939" y="3163679"/>
            <a:ext cx="5804452" cy="2685577"/>
            <a:chOff x="9925878" y="2310106"/>
            <a:chExt cx="7063900" cy="2358730"/>
          </a:xfrm>
        </p:grpSpPr>
        <p:sp>
          <p:nvSpPr>
            <p:cNvPr id="1364" name="Google Shape;1364;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5" name="Google Shape;1365;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66" name="Google Shape;1366;p60"/>
          <p:cNvGrpSpPr/>
          <p:nvPr/>
        </p:nvGrpSpPr>
        <p:grpSpPr>
          <a:xfrm>
            <a:off x="9805988" y="3163679"/>
            <a:ext cx="5804452" cy="2685577"/>
            <a:chOff x="9925878" y="2310106"/>
            <a:chExt cx="7063900" cy="2358730"/>
          </a:xfrm>
        </p:grpSpPr>
        <p:sp>
          <p:nvSpPr>
            <p:cNvPr id="1367" name="Google Shape;1367;p60"/>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68" name="Google Shape;1368;p60"/>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pic>
        <p:nvPicPr>
          <p:cNvPr id="1369" name="Google Shape;1369;p60" descr="A close up of a map&#10;&#10;Description generated with high confidenc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370" name="Google Shape;1370;p60" descr="A close up of a map&#10;&#10;Description generated with high confidence"/>
          <p:cNvPicPr preferRelativeResize="0"/>
          <p:nvPr/>
        </p:nvPicPr>
        <p:blipFill rotWithShape="1">
          <a:blip r:embed="rId4" cstate="email">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371" name="Google Shape;1371;p60"/>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2" name="Google Shape;1372;p60"/>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73" name="Google Shape;1373;p6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74" name="Google Shape;1374;p6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CPU-based Clustering</a:t>
            </a:r>
            <a:endParaRPr/>
          </a:p>
        </p:txBody>
      </p:sp>
      <p:sp>
        <p:nvSpPr>
          <p:cNvPr id="1375" name="Google Shape;1375;p60"/>
          <p:cNvSpPr txBox="1"/>
          <p:nvPr/>
        </p:nvSpPr>
        <p:spPr>
          <a:xfrm>
            <a:off x="2749511" y="3516558"/>
            <a:ext cx="5697804"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 sklearn.datasets import make_moons</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import pandas</a:t>
            </a:r>
            <a:endParaRPr/>
          </a:p>
          <a:p>
            <a:pPr marL="0" marR="0" lvl="0" indent="0" algn="l" rtl="0">
              <a:lnSpc>
                <a:spcPct val="90000"/>
              </a:lnSpc>
              <a:spcBef>
                <a:spcPts val="300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X, y = make_moons(n_samples=int(1e2), </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noise=0.05, random_state=0)</a:t>
            </a:r>
            <a:br>
              <a:rPr lang="en-US" sz="1600" b="0" i="0" u="none" strike="noStrike" cap="none">
                <a:solidFill>
                  <a:srgbClr val="868686"/>
                </a:solidFill>
                <a:latin typeface="Courier New"/>
                <a:ea typeface="Courier New"/>
                <a:cs typeface="Courier New"/>
                <a:sym typeface="Courier New"/>
              </a:rPr>
            </a:br>
            <a:br>
              <a:rPr lang="en-US" sz="1600" b="0" i="0" u="none" strike="noStrike" cap="none">
                <a:solidFill>
                  <a:srgbClr val="868686"/>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X = pandas.DataFrame({'fea%d'%i: X[:, i]</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           for i in range(X.shape[1])})</a:t>
            </a:r>
            <a:endParaRPr/>
          </a:p>
          <a:p>
            <a:pPr marL="0" marR="0" lvl="0" indent="0" algn="l" rtl="0">
              <a:lnSpc>
                <a:spcPct val="90000"/>
              </a:lnSpc>
              <a:spcBef>
                <a:spcPts val="3000"/>
              </a:spcBef>
              <a:spcAft>
                <a:spcPts val="0"/>
              </a:spcAft>
              <a:buClr>
                <a:schemeClr val="dk1"/>
              </a:buClr>
              <a:buSzPts val="1600"/>
              <a:buFont typeface="Arial"/>
              <a:buNone/>
            </a:pPr>
            <a:endParaRPr sz="1600" b="0" i="0" u="none" strike="noStrike" cap="none">
              <a:solidFill>
                <a:srgbClr val="868686"/>
              </a:solidFill>
              <a:latin typeface="Courier New"/>
              <a:ea typeface="Courier New"/>
              <a:cs typeface="Courier New"/>
              <a:sym typeface="Courier New"/>
            </a:endParaRPr>
          </a:p>
        </p:txBody>
      </p:sp>
      <p:sp>
        <p:nvSpPr>
          <p:cNvPr id="1376" name="Google Shape;1376;p60"/>
          <p:cNvSpPr txBox="1"/>
          <p:nvPr/>
        </p:nvSpPr>
        <p:spPr>
          <a:xfrm>
            <a:off x="10006453" y="3515700"/>
            <a:ext cx="5528822" cy="226248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dirty="0">
                <a:solidFill>
                  <a:schemeClr val="accent4"/>
                </a:solidFill>
                <a:latin typeface="Courier New"/>
                <a:ea typeface="Courier New"/>
                <a:cs typeface="Courier New"/>
                <a:sym typeface="Courier New"/>
              </a:rPr>
              <a:t>from</a:t>
            </a:r>
            <a:r>
              <a:rPr lang="en-US" sz="1600" b="0" i="0" u="none" strike="noStrike" cap="none" dirty="0">
                <a:solidFill>
                  <a:srgbClr val="868686"/>
                </a:solidFill>
                <a:latin typeface="Courier New"/>
                <a:ea typeface="Courier New"/>
                <a:cs typeface="Courier New"/>
                <a:sym typeface="Courier New"/>
              </a:rPr>
              <a:t> </a:t>
            </a:r>
            <a:r>
              <a:rPr lang="en-US" sz="1600" b="0" i="0" u="none" strike="noStrike" cap="none" dirty="0" err="1">
                <a:solidFill>
                  <a:schemeClr val="accent4"/>
                </a:solidFill>
                <a:latin typeface="Courier New"/>
                <a:ea typeface="Courier New"/>
                <a:cs typeface="Courier New"/>
                <a:sym typeface="Courier New"/>
              </a:rPr>
              <a:t>sklearn.cluster</a:t>
            </a:r>
            <a:r>
              <a:rPr lang="en-US" sz="1600" b="0" i="0" u="none" strike="noStrike" cap="none" dirty="0">
                <a:solidFill>
                  <a:schemeClr val="accent4"/>
                </a:solidFill>
                <a:latin typeface="Courier New"/>
                <a:ea typeface="Courier New"/>
                <a:cs typeface="Courier New"/>
                <a:sym typeface="Courier New"/>
              </a:rPr>
              <a:t> import DBSCAN</a:t>
            </a:r>
            <a:br>
              <a:rPr lang="en-US" sz="1600" b="0" i="0" u="none" strike="noStrike" cap="none" dirty="0">
                <a:solidFill>
                  <a:schemeClr val="accent4"/>
                </a:solidFill>
                <a:latin typeface="Courier New"/>
                <a:ea typeface="Courier New"/>
                <a:cs typeface="Courier New"/>
                <a:sym typeface="Courier New"/>
              </a:rPr>
            </a:br>
            <a:r>
              <a:rPr lang="en-US" sz="1600" b="0" i="0" u="none" strike="noStrike" cap="none" dirty="0" err="1">
                <a:solidFill>
                  <a:schemeClr val="accent4"/>
                </a:solidFill>
                <a:latin typeface="Courier New"/>
                <a:ea typeface="Courier New"/>
                <a:cs typeface="Courier New"/>
                <a:sym typeface="Courier New"/>
              </a:rPr>
              <a:t>dbscan</a:t>
            </a:r>
            <a:r>
              <a:rPr lang="en-US" sz="1600" b="0" i="0" u="none" strike="noStrike" cap="none" dirty="0">
                <a:solidFill>
                  <a:schemeClr val="accent4"/>
                </a:solidFill>
                <a:latin typeface="Courier New"/>
                <a:ea typeface="Courier New"/>
                <a:cs typeface="Courier New"/>
                <a:sym typeface="Courier New"/>
              </a:rPr>
              <a:t> = DBSCAN(eps = 0.3, </a:t>
            </a:r>
            <a:r>
              <a:rPr lang="en-US" sz="1600" b="0" i="0" u="none" strike="noStrike" cap="none" dirty="0" err="1">
                <a:solidFill>
                  <a:schemeClr val="accent4"/>
                </a:solidFill>
                <a:latin typeface="Courier New"/>
                <a:ea typeface="Courier New"/>
                <a:cs typeface="Courier New"/>
                <a:sym typeface="Courier New"/>
              </a:rPr>
              <a:t>min_samples</a:t>
            </a:r>
            <a:r>
              <a:rPr lang="en-US" sz="1600" b="0" i="0" u="none" strike="noStrike" cap="none" dirty="0">
                <a:solidFill>
                  <a:schemeClr val="accent4"/>
                </a:solidFill>
                <a:latin typeface="Courier New"/>
                <a:ea typeface="Courier New"/>
                <a:cs typeface="Courier New"/>
                <a:sym typeface="Courier New"/>
              </a:rPr>
              <a:t> = 5)</a:t>
            </a:r>
            <a:br>
              <a:rPr lang="en-US" sz="1600" b="0" i="0" u="none" strike="noStrike" cap="none" dirty="0">
                <a:solidFill>
                  <a:schemeClr val="accent4"/>
                </a:solidFill>
                <a:latin typeface="Courier New"/>
                <a:ea typeface="Courier New"/>
                <a:cs typeface="Courier New"/>
                <a:sym typeface="Courier New"/>
              </a:rPr>
            </a:br>
            <a:br>
              <a:rPr lang="en-US" sz="1600" b="0" i="0" u="none" strike="noStrike" cap="none" dirty="0">
                <a:solidFill>
                  <a:schemeClr val="accent4"/>
                </a:solidFill>
                <a:latin typeface="Courier New"/>
                <a:ea typeface="Courier New"/>
                <a:cs typeface="Courier New"/>
                <a:sym typeface="Courier New"/>
              </a:rPr>
            </a:br>
            <a:r>
              <a:rPr lang="en-US" sz="1600" b="0" i="0" u="none" strike="noStrike" cap="none" dirty="0" err="1">
                <a:solidFill>
                  <a:schemeClr val="accent4"/>
                </a:solidFill>
                <a:latin typeface="Courier New"/>
                <a:ea typeface="Courier New"/>
                <a:cs typeface="Courier New"/>
                <a:sym typeface="Courier New"/>
              </a:rPr>
              <a:t>dbscan.fit</a:t>
            </a:r>
            <a:r>
              <a:rPr lang="en-US" sz="1600" b="0" i="0" u="none" strike="noStrike" cap="none" dirty="0">
                <a:solidFill>
                  <a:schemeClr val="accent4"/>
                </a:solidFill>
                <a:latin typeface="Courier New"/>
                <a:ea typeface="Courier New"/>
                <a:cs typeface="Courier New"/>
                <a:sym typeface="Courier New"/>
              </a:rPr>
              <a:t>(X)</a:t>
            </a:r>
            <a:br>
              <a:rPr lang="en-US" sz="1600" b="0" i="0" u="none" strike="noStrike" cap="none" dirty="0">
                <a:solidFill>
                  <a:schemeClr val="accent4"/>
                </a:solidFill>
                <a:latin typeface="Courier New"/>
                <a:ea typeface="Courier New"/>
                <a:cs typeface="Courier New"/>
                <a:sym typeface="Courier New"/>
              </a:rPr>
            </a:br>
            <a:br>
              <a:rPr lang="en-US" sz="1600" b="0" i="0" u="none" strike="noStrike" cap="none" dirty="0">
                <a:solidFill>
                  <a:schemeClr val="accent4"/>
                </a:solidFill>
                <a:latin typeface="Courier New"/>
                <a:ea typeface="Courier New"/>
                <a:cs typeface="Courier New"/>
                <a:sym typeface="Courier New"/>
              </a:rPr>
            </a:br>
            <a:r>
              <a:rPr lang="en-US" sz="1600" b="0" i="0" u="none" strike="noStrike" cap="none" dirty="0" err="1">
                <a:solidFill>
                  <a:schemeClr val="accent4"/>
                </a:solidFill>
                <a:latin typeface="Courier New"/>
                <a:ea typeface="Courier New"/>
                <a:cs typeface="Courier New"/>
                <a:sym typeface="Courier New"/>
              </a:rPr>
              <a:t>y_hat</a:t>
            </a:r>
            <a:r>
              <a:rPr lang="en-US" sz="1600" b="0" i="0" u="none" strike="noStrike" cap="none" dirty="0">
                <a:solidFill>
                  <a:schemeClr val="accent4"/>
                </a:solidFill>
                <a:latin typeface="Courier New"/>
                <a:ea typeface="Courier New"/>
                <a:cs typeface="Courier New"/>
                <a:sym typeface="Courier New"/>
              </a:rPr>
              <a:t> = </a:t>
            </a:r>
            <a:r>
              <a:rPr lang="en-US" sz="1600" b="0" i="0" u="none" strike="noStrike" cap="none" dirty="0" err="1">
                <a:solidFill>
                  <a:schemeClr val="accent4"/>
                </a:solidFill>
                <a:latin typeface="Courier New"/>
                <a:ea typeface="Courier New"/>
                <a:cs typeface="Courier New"/>
                <a:sym typeface="Courier New"/>
              </a:rPr>
              <a:t>dbscan.predict</a:t>
            </a:r>
            <a:r>
              <a:rPr lang="en-US" sz="1600" b="0" i="0" u="none" strike="noStrike" cap="none" dirty="0">
                <a:solidFill>
                  <a:schemeClr val="accent4"/>
                </a:solidFill>
                <a:latin typeface="Courier New"/>
                <a:ea typeface="Courier New"/>
                <a:cs typeface="Courier New"/>
                <a:sym typeface="Courier New"/>
              </a:rPr>
              <a:t>(X)</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grpSp>
        <p:nvGrpSpPr>
          <p:cNvPr id="1382" name="Google Shape;1382;p61"/>
          <p:cNvGrpSpPr/>
          <p:nvPr/>
        </p:nvGrpSpPr>
        <p:grpSpPr>
          <a:xfrm>
            <a:off x="2676939" y="3163679"/>
            <a:ext cx="5804452" cy="2685577"/>
            <a:chOff x="9925878" y="2310106"/>
            <a:chExt cx="7063900" cy="2358730"/>
          </a:xfrm>
        </p:grpSpPr>
        <p:sp>
          <p:nvSpPr>
            <p:cNvPr id="1383" name="Google Shape;1383;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84" name="Google Shape;1384;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grpSp>
        <p:nvGrpSpPr>
          <p:cNvPr id="1385" name="Google Shape;1385;p61"/>
          <p:cNvGrpSpPr/>
          <p:nvPr/>
        </p:nvGrpSpPr>
        <p:grpSpPr>
          <a:xfrm>
            <a:off x="9805988" y="3163679"/>
            <a:ext cx="5804452" cy="2685577"/>
            <a:chOff x="9925878" y="2310106"/>
            <a:chExt cx="7063900" cy="2358730"/>
          </a:xfrm>
        </p:grpSpPr>
        <p:sp>
          <p:nvSpPr>
            <p:cNvPr id="1386" name="Google Shape;1386;p61"/>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1387" name="Google Shape;1387;p61"/>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1388" name="Google Shape;1388;p61"/>
          <p:cNvSpPr txBox="1">
            <a:spLocks noGrp="1"/>
          </p:cNvSpPr>
          <p:nvPr>
            <p:ph type="body" idx="1"/>
          </p:nvPr>
        </p:nvSpPr>
        <p:spPr>
          <a:xfrm>
            <a:off x="2749511" y="3511924"/>
            <a:ext cx="5697804" cy="26306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from sklearn.datasets import make_moons</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import </a:t>
            </a:r>
            <a:r>
              <a:rPr lang="en-US" sz="1600" b="1">
                <a:solidFill>
                  <a:srgbClr val="9900FF"/>
                </a:solidFill>
                <a:latin typeface="Courier New"/>
                <a:ea typeface="Courier New"/>
                <a:cs typeface="Courier New"/>
                <a:sym typeface="Courier New"/>
              </a:rPr>
              <a:t>cudf</a:t>
            </a:r>
            <a:endParaRPr sz="1600" b="1">
              <a:solidFill>
                <a:srgbClr val="9900FF"/>
              </a:solidFill>
              <a:latin typeface="Courier New"/>
              <a:ea typeface="Courier New"/>
              <a:cs typeface="Courier New"/>
              <a:sym typeface="Courier New"/>
            </a:endParaRPr>
          </a:p>
          <a:p>
            <a:pPr marL="0" lvl="0" indent="0" algn="l" rtl="0">
              <a:lnSpc>
                <a:spcPct val="90000"/>
              </a:lnSpc>
              <a:spcBef>
                <a:spcPts val="3000"/>
              </a:spcBef>
              <a:spcAft>
                <a:spcPts val="0"/>
              </a:spcAft>
              <a:buClr>
                <a:schemeClr val="dk1"/>
              </a:buClr>
              <a:buSzPts val="1600"/>
              <a:buFont typeface="Courier New"/>
              <a:buNone/>
            </a:pPr>
            <a:r>
              <a:rPr lang="en-US" sz="1600">
                <a:solidFill>
                  <a:schemeClr val="accent4"/>
                </a:solidFill>
                <a:latin typeface="Courier New"/>
                <a:ea typeface="Courier New"/>
                <a:cs typeface="Courier New"/>
                <a:sym typeface="Courier New"/>
              </a:rPr>
              <a:t>X, y = make_moons(n_samples=int(1e2), </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noise=0.05, random_state=0)</a:t>
            </a:r>
            <a:br>
              <a:rPr lang="en-US" sz="1600">
                <a:latin typeface="Courier New"/>
                <a:ea typeface="Courier New"/>
                <a:cs typeface="Courier New"/>
                <a:sym typeface="Courier New"/>
              </a:rPr>
            </a:br>
            <a:br>
              <a:rPr lang="en-US" sz="1600">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X = </a:t>
            </a:r>
            <a:r>
              <a:rPr lang="en-US" sz="1600" b="1">
                <a:solidFill>
                  <a:srgbClr val="9900FF"/>
                </a:solidFill>
                <a:latin typeface="Courier New"/>
                <a:ea typeface="Courier New"/>
                <a:cs typeface="Courier New"/>
                <a:sym typeface="Courier New"/>
              </a:rPr>
              <a:t>cudf</a:t>
            </a:r>
            <a:r>
              <a:rPr lang="en-US" sz="1600">
                <a:solidFill>
                  <a:schemeClr val="accent4"/>
                </a:solidFill>
                <a:latin typeface="Courier New"/>
                <a:ea typeface="Courier New"/>
                <a:cs typeface="Courier New"/>
                <a:sym typeface="Courier New"/>
              </a:rPr>
              <a:t>.DataFrame({'fea%d'%i: X[:, i]</a:t>
            </a:r>
            <a:br>
              <a:rPr lang="en-US" sz="1600">
                <a:solidFill>
                  <a:schemeClr val="accent4"/>
                </a:solidFill>
                <a:latin typeface="Courier New"/>
                <a:ea typeface="Courier New"/>
                <a:cs typeface="Courier New"/>
                <a:sym typeface="Courier New"/>
              </a:rPr>
            </a:br>
            <a:r>
              <a:rPr lang="en-US" sz="1600">
                <a:solidFill>
                  <a:schemeClr val="accent4"/>
                </a:solidFill>
                <a:latin typeface="Courier New"/>
                <a:ea typeface="Courier New"/>
                <a:cs typeface="Courier New"/>
                <a:sym typeface="Courier New"/>
              </a:rPr>
              <a:t>           for i in range(X.shape[1])})</a:t>
            </a:r>
            <a:endParaRPr/>
          </a:p>
          <a:p>
            <a:pPr marL="0" lvl="0" indent="0" algn="l" rtl="0">
              <a:lnSpc>
                <a:spcPct val="90000"/>
              </a:lnSpc>
              <a:spcBef>
                <a:spcPts val="3000"/>
              </a:spcBef>
              <a:spcAft>
                <a:spcPts val="0"/>
              </a:spcAft>
              <a:buClr>
                <a:schemeClr val="dk1"/>
              </a:buClr>
              <a:buSzPts val="1600"/>
              <a:buFont typeface="Trebuchet MS"/>
              <a:buNone/>
            </a:pPr>
            <a:endParaRPr sz="1600">
              <a:latin typeface="Courier New"/>
              <a:ea typeface="Courier New"/>
              <a:cs typeface="Courier New"/>
              <a:sym typeface="Courier New"/>
            </a:endParaRPr>
          </a:p>
        </p:txBody>
      </p:sp>
      <p:sp>
        <p:nvSpPr>
          <p:cNvPr id="1389" name="Google Shape;1389;p61"/>
          <p:cNvSpPr txBox="1"/>
          <p:nvPr/>
        </p:nvSpPr>
        <p:spPr>
          <a:xfrm>
            <a:off x="10006453" y="3511066"/>
            <a:ext cx="5528822" cy="263069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600"/>
              <a:buFont typeface="Arial"/>
              <a:buNone/>
            </a:pPr>
            <a:r>
              <a:rPr lang="en-US" sz="1600" b="0" i="0" u="none" strike="noStrike" cap="none">
                <a:solidFill>
                  <a:schemeClr val="accent4"/>
                </a:solidFill>
                <a:latin typeface="Courier New"/>
                <a:ea typeface="Courier New"/>
                <a:cs typeface="Courier New"/>
                <a:sym typeface="Courier New"/>
              </a:rPr>
              <a:t>from</a:t>
            </a:r>
            <a:r>
              <a:rPr lang="en-US" sz="1600" b="0" i="0" u="none" strike="noStrike" cap="none">
                <a:solidFill>
                  <a:srgbClr val="868686"/>
                </a:solidFill>
                <a:latin typeface="Courier New"/>
                <a:ea typeface="Courier New"/>
                <a:cs typeface="Courier New"/>
                <a:sym typeface="Courier New"/>
              </a:rPr>
              <a:t> </a:t>
            </a:r>
            <a:r>
              <a:rPr lang="en-US" sz="1600" b="1" i="0" u="none" strike="noStrike" cap="none">
                <a:solidFill>
                  <a:srgbClr val="9900FF"/>
                </a:solidFill>
                <a:latin typeface="Courier New"/>
                <a:ea typeface="Courier New"/>
                <a:cs typeface="Courier New"/>
                <a:sym typeface="Courier New"/>
              </a:rPr>
              <a:t>cuml</a:t>
            </a:r>
            <a:r>
              <a:rPr lang="en-US" sz="1600" b="1" i="0" u="none" strike="noStrike" cap="none">
                <a:solidFill>
                  <a:srgbClr val="868686"/>
                </a:solidFill>
                <a:latin typeface="Courier New"/>
                <a:ea typeface="Courier New"/>
                <a:cs typeface="Courier New"/>
                <a:sym typeface="Courier New"/>
              </a:rPr>
              <a:t> </a:t>
            </a:r>
            <a:r>
              <a:rPr lang="en-US" sz="1600" b="0" i="0" u="none" strike="noStrike" cap="none">
                <a:solidFill>
                  <a:schemeClr val="accent4"/>
                </a:solidFill>
                <a:latin typeface="Courier New"/>
                <a:ea typeface="Courier New"/>
                <a:cs typeface="Courier New"/>
                <a:sym typeface="Courier New"/>
              </a:rPr>
              <a:t>import DBSCAN</a:t>
            </a: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 = DBSCAN(eps = 0.3, min_samples = 5)</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dbscan.fit(X)</a:t>
            </a:r>
            <a:br>
              <a:rPr lang="en-US" sz="1600" b="0" i="0" u="none" strike="noStrike" cap="none">
                <a:solidFill>
                  <a:schemeClr val="accent4"/>
                </a:solidFill>
                <a:latin typeface="Courier New"/>
                <a:ea typeface="Courier New"/>
                <a:cs typeface="Courier New"/>
                <a:sym typeface="Courier New"/>
              </a:rPr>
            </a:br>
            <a:br>
              <a:rPr lang="en-US" sz="1600" b="0" i="0" u="none" strike="noStrike" cap="none">
                <a:solidFill>
                  <a:schemeClr val="accent4"/>
                </a:solidFill>
                <a:latin typeface="Courier New"/>
                <a:ea typeface="Courier New"/>
                <a:cs typeface="Courier New"/>
                <a:sym typeface="Courier New"/>
              </a:rPr>
            </a:br>
            <a:r>
              <a:rPr lang="en-US" sz="1600" b="0" i="0" u="none" strike="noStrike" cap="none">
                <a:solidFill>
                  <a:schemeClr val="accent4"/>
                </a:solidFill>
                <a:latin typeface="Courier New"/>
                <a:ea typeface="Courier New"/>
                <a:cs typeface="Courier New"/>
                <a:sym typeface="Courier New"/>
              </a:rPr>
              <a:t>y_hat = dbscan.predict(X)</a:t>
            </a:r>
            <a:endParaRPr/>
          </a:p>
        </p:txBody>
      </p:sp>
      <p:pic>
        <p:nvPicPr>
          <p:cNvPr id="1390" name="Google Shape;1390;p61" descr="A close up of a map&#10;&#10;Description generated with high confidenc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676939" y="6122504"/>
            <a:ext cx="5804452" cy="2796209"/>
          </a:xfrm>
          <a:prstGeom prst="rect">
            <a:avLst/>
          </a:prstGeom>
          <a:noFill/>
          <a:ln>
            <a:noFill/>
          </a:ln>
        </p:spPr>
      </p:pic>
      <p:pic>
        <p:nvPicPr>
          <p:cNvPr id="1391" name="Google Shape;1391;p61" descr="A close up of a map&#10;&#10;Description generated with high confidence"/>
          <p:cNvPicPr preferRelativeResize="0"/>
          <p:nvPr/>
        </p:nvPicPr>
        <p:blipFill rotWithShape="1">
          <a:blip r:embed="rId4" cstate="email">
            <a:alphaModFix amt="70000"/>
            <a:extLst>
              <a:ext uri="{28A0092B-C50C-407E-A947-70E740481C1C}">
                <a14:useLocalDpi xmlns:a14="http://schemas.microsoft.com/office/drawing/2010/main"/>
              </a:ext>
            </a:extLst>
          </a:blip>
          <a:srcRect/>
          <a:stretch/>
        </p:blipFill>
        <p:spPr>
          <a:xfrm>
            <a:off x="9803253" y="6122504"/>
            <a:ext cx="5804452" cy="2796209"/>
          </a:xfrm>
          <a:prstGeom prst="rect">
            <a:avLst/>
          </a:prstGeom>
          <a:noFill/>
          <a:ln>
            <a:noFill/>
          </a:ln>
        </p:spPr>
      </p:pic>
      <p:sp>
        <p:nvSpPr>
          <p:cNvPr id="1392" name="Google Shape;1392;p61"/>
          <p:cNvSpPr/>
          <p:nvPr/>
        </p:nvSpPr>
        <p:spPr>
          <a:xfrm>
            <a:off x="2676939"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93" name="Google Shape;1393;p61"/>
          <p:cNvSpPr/>
          <p:nvPr/>
        </p:nvSpPr>
        <p:spPr>
          <a:xfrm>
            <a:off x="9803253" y="6122504"/>
            <a:ext cx="5804452" cy="2796209"/>
          </a:xfrm>
          <a:prstGeom prst="rect">
            <a:avLst/>
          </a:prstGeom>
          <a:noFill/>
          <a:ln w="9525" cap="flat" cmpd="sng">
            <a:solidFill>
              <a:srgbClr val="B3B3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394" name="Google Shape;1394;p61"/>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Matches Common Python APIs</a:t>
            </a:r>
            <a:endParaRPr/>
          </a:p>
        </p:txBody>
      </p:sp>
      <p:sp>
        <p:nvSpPr>
          <p:cNvPr id="1395" name="Google Shape;1395;p6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Clustering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pic>
        <p:nvPicPr>
          <p:cNvPr id="1401" name="Google Shape;1401;p6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08307" y="3830503"/>
            <a:ext cx="3166505" cy="3395266"/>
          </a:xfrm>
          <a:prstGeom prst="rect">
            <a:avLst/>
          </a:prstGeom>
          <a:noFill/>
          <a:ln>
            <a:noFill/>
          </a:ln>
        </p:spPr>
      </p:pic>
      <p:sp>
        <p:nvSpPr>
          <p:cNvPr id="1402" name="Google Shape;1402;p62"/>
          <p:cNvSpPr txBox="1"/>
          <p:nvPr/>
        </p:nvSpPr>
        <p:spPr>
          <a:xfrm>
            <a:off x="11514150" y="2747799"/>
            <a:ext cx="5552700" cy="14808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Decision Trees / </a:t>
            </a:r>
            <a:r>
              <a:rPr lang="en-US" sz="1800" i="0" u="none" strike="noStrike" cap="none">
                <a:solidFill>
                  <a:schemeClr val="accent4"/>
                </a:solidFill>
                <a:latin typeface="Trebuchet MS"/>
                <a:ea typeface="Trebuchet MS"/>
                <a:cs typeface="Trebuchet MS"/>
                <a:sym typeface="Trebuchet MS"/>
              </a:rPr>
              <a:t>Random Forests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Linear/Lasso/Ridge/ElasticNet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Logistic Regression</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K-Nearest Neighbors</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Support Vector Machine Classification an</a:t>
            </a:r>
            <a:r>
              <a:rPr lang="en-US" sz="1800">
                <a:solidFill>
                  <a:schemeClr val="accent4"/>
                </a:solidFill>
                <a:latin typeface="Trebuchet MS"/>
                <a:ea typeface="Trebuchet MS"/>
                <a:cs typeface="Trebuchet MS"/>
                <a:sym typeface="Trebuchet MS"/>
              </a:rPr>
              <a:t>d Regression</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Naive Bayes</a:t>
            </a:r>
            <a:endParaRPr sz="1800">
              <a:solidFill>
                <a:schemeClr val="accent4"/>
              </a:solidFill>
              <a:latin typeface="Trebuchet MS"/>
              <a:ea typeface="Trebuchet MS"/>
              <a:cs typeface="Trebuchet MS"/>
              <a:sym typeface="Trebuchet MS"/>
            </a:endParaRPr>
          </a:p>
        </p:txBody>
      </p:sp>
      <p:sp>
        <p:nvSpPr>
          <p:cNvPr id="1403" name="Google Shape;1403;p62"/>
          <p:cNvSpPr txBox="1"/>
          <p:nvPr/>
        </p:nvSpPr>
        <p:spPr>
          <a:xfrm>
            <a:off x="11514150" y="5927731"/>
            <a:ext cx="6613200" cy="2153700"/>
          </a:xfrm>
          <a:prstGeom prst="rect">
            <a:avLst/>
          </a:prstGeom>
          <a:noFill/>
          <a:ln>
            <a:noFill/>
          </a:ln>
        </p:spPr>
        <p:txBody>
          <a:bodyPr spcFirstLastPara="1" wrap="square" lIns="152375" tIns="76150" rIns="152375" bIns="76150" anchor="ctr" anchorCtr="0">
            <a:noAutofit/>
          </a:bodyPr>
          <a:lstStyle/>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K-Means</a:t>
            </a:r>
            <a:endParaRPr>
              <a:solidFill>
                <a:schemeClr val="dk2"/>
              </a:solidFill>
            </a:endParaRPr>
          </a:p>
          <a:p>
            <a:pPr marL="0" lvl="0" indent="0" algn="l"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DBSCAN</a:t>
            </a:r>
            <a:endParaRPr>
              <a:solidFill>
                <a:schemeClr val="dk2"/>
              </a:solidFill>
            </a:endParaRPr>
          </a:p>
          <a:p>
            <a:pPr marL="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Spectral Clustering</a:t>
            </a:r>
            <a:endParaRPr sz="1800" b="1">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Principal Components</a:t>
            </a:r>
            <a:endParaRPr/>
          </a:p>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Singular Value Decomposition</a:t>
            </a:r>
            <a:br>
              <a:rPr lang="en-US" sz="1800" b="0" i="0" u="none" strike="noStrike" cap="none">
                <a:solidFill>
                  <a:schemeClr val="accent4"/>
                </a:solidFill>
                <a:latin typeface="Trebuchet MS"/>
                <a:ea typeface="Trebuchet MS"/>
                <a:cs typeface="Trebuchet MS"/>
                <a:sym typeface="Trebuchet MS"/>
              </a:rPr>
            </a:br>
            <a:r>
              <a:rPr lang="en-US" sz="1800" i="0" u="none" strike="noStrike" cap="none">
                <a:solidFill>
                  <a:schemeClr val="accent4"/>
                </a:solidFill>
                <a:latin typeface="Trebuchet MS"/>
                <a:ea typeface="Trebuchet MS"/>
                <a:cs typeface="Trebuchet MS"/>
                <a:sym typeface="Trebuchet MS"/>
              </a:rPr>
              <a:t>UMAP</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Spectral Embedding</a:t>
            </a:r>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T-SNE</a:t>
            </a:r>
            <a:endParaRPr/>
          </a:p>
        </p:txBody>
      </p:sp>
      <p:sp>
        <p:nvSpPr>
          <p:cNvPr id="1404" name="Google Shape;1404;p62"/>
          <p:cNvSpPr txBox="1"/>
          <p:nvPr/>
        </p:nvSpPr>
        <p:spPr>
          <a:xfrm>
            <a:off x="11514152" y="8293960"/>
            <a:ext cx="46865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Holt-Winters</a:t>
            </a:r>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Seasonal </a:t>
            </a:r>
            <a:r>
              <a:rPr lang="en-US" sz="1800" i="0" u="none" strike="noStrike" cap="none">
                <a:solidFill>
                  <a:schemeClr val="accent4"/>
                </a:solidFill>
                <a:latin typeface="Trebuchet MS"/>
                <a:ea typeface="Trebuchet MS"/>
                <a:cs typeface="Trebuchet MS"/>
                <a:sym typeface="Trebuchet MS"/>
              </a:rPr>
              <a:t>ARIMA / Auto ARIMA</a:t>
            </a:r>
            <a:endParaRPr/>
          </a:p>
        </p:txBody>
      </p:sp>
      <p:sp>
        <p:nvSpPr>
          <p:cNvPr id="1405" name="Google Shape;1405;p62"/>
          <p:cNvSpPr txBox="1"/>
          <p:nvPr/>
        </p:nvSpPr>
        <p:spPr>
          <a:xfrm>
            <a:off x="3908307" y="9129224"/>
            <a:ext cx="2659958" cy="477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chemeClr val="accent4"/>
                </a:solidFill>
                <a:latin typeface="Trebuchet MS"/>
                <a:ea typeface="Trebuchet MS"/>
                <a:cs typeface="Trebuchet MS"/>
                <a:sym typeface="Trebuchet MS"/>
              </a:rPr>
              <a:t>More to come!</a:t>
            </a:r>
            <a:endParaRPr sz="3200" b="0" i="0" u="none" strike="noStrike" cap="none">
              <a:solidFill>
                <a:schemeClr val="accent4"/>
              </a:solidFill>
              <a:latin typeface="Trebuchet MS"/>
              <a:ea typeface="Trebuchet MS"/>
              <a:cs typeface="Trebuchet MS"/>
              <a:sym typeface="Trebuchet MS"/>
            </a:endParaRPr>
          </a:p>
        </p:txBody>
      </p:sp>
      <p:sp>
        <p:nvSpPr>
          <p:cNvPr id="1406" name="Google Shape;1406;p62"/>
          <p:cNvSpPr txBox="1"/>
          <p:nvPr/>
        </p:nvSpPr>
        <p:spPr>
          <a:xfrm>
            <a:off x="11514150" y="4256500"/>
            <a:ext cx="5046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i="0" u="none" strike="noStrike" cap="none">
                <a:solidFill>
                  <a:schemeClr val="accent4"/>
                </a:solidFill>
                <a:latin typeface="Trebuchet MS"/>
                <a:ea typeface="Trebuchet MS"/>
                <a:cs typeface="Trebuchet MS"/>
                <a:sym typeface="Trebuchet MS"/>
              </a:rPr>
              <a:t>Random Forest / GBDT Inference </a:t>
            </a:r>
            <a:r>
              <a:rPr lang="en-US" sz="1800">
                <a:solidFill>
                  <a:schemeClr val="accent4"/>
                </a:solidFill>
                <a:latin typeface="Trebuchet MS"/>
                <a:ea typeface="Trebuchet MS"/>
                <a:cs typeface="Trebuchet MS"/>
                <a:sym typeface="Trebuchet MS"/>
              </a:rPr>
              <a:t>(FIL)</a:t>
            </a:r>
            <a:endParaRPr sz="1800" i="0" u="none" strike="noStrike" cap="none">
              <a:solidFill>
                <a:schemeClr val="accent4"/>
              </a:solidFill>
              <a:latin typeface="Trebuchet MS"/>
              <a:ea typeface="Trebuchet MS"/>
              <a:cs typeface="Trebuchet MS"/>
              <a:sym typeface="Trebuchet MS"/>
            </a:endParaRPr>
          </a:p>
        </p:txBody>
      </p:sp>
      <p:sp>
        <p:nvSpPr>
          <p:cNvPr id="1407" name="Google Shape;1407;p62"/>
          <p:cNvSpPr txBox="1"/>
          <p:nvPr/>
        </p:nvSpPr>
        <p:spPr>
          <a:xfrm>
            <a:off x="11514152" y="5769555"/>
            <a:ext cx="4272500" cy="721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endParaRPr/>
          </a:p>
        </p:txBody>
      </p:sp>
      <p:sp>
        <p:nvSpPr>
          <p:cNvPr id="1408" name="Google Shape;1408;p62"/>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Time Series</a:t>
            </a:r>
            <a:endParaRPr sz="2000" b="0" i="0" u="none" strike="noStrike" cap="none">
              <a:solidFill>
                <a:srgbClr val="FFFFFF"/>
              </a:solidFill>
              <a:latin typeface="Trebuchet MS"/>
              <a:ea typeface="Trebuchet MS"/>
              <a:cs typeface="Trebuchet MS"/>
              <a:sym typeface="Trebuchet MS"/>
            </a:endParaRPr>
          </a:p>
        </p:txBody>
      </p:sp>
      <p:sp>
        <p:nvSpPr>
          <p:cNvPr id="1409" name="Google Shape;1409;p62"/>
          <p:cNvSpPr/>
          <p:nvPr/>
        </p:nvSpPr>
        <p:spPr>
          <a:xfrm>
            <a:off x="7734225" y="6083374"/>
            <a:ext cx="3582900" cy="19854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Clustering</a:t>
            </a:r>
            <a:endParaRPr sz="2000">
              <a:solidFill>
                <a:srgbClr val="FFFFFF"/>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Decomposition </a:t>
            </a:r>
            <a:r>
              <a:rPr lang="en-US" sz="2000" b="0" i="0" u="none" strike="noStrike" cap="none">
                <a:solidFill>
                  <a:srgbClr val="FFFFFF"/>
                </a:solidFill>
                <a:latin typeface="Arial"/>
                <a:ea typeface="Arial"/>
                <a:cs typeface="Arial"/>
                <a:sym typeface="Arial"/>
              </a:rPr>
              <a:t>&amp;</a:t>
            </a:r>
            <a:r>
              <a:rPr lang="en-US" sz="2000" b="0" i="0" u="none" strike="noStrike" cap="none">
                <a:solidFill>
                  <a:srgbClr val="FFFFFF"/>
                </a:solidFill>
                <a:latin typeface="Trebuchet MS"/>
                <a:ea typeface="Trebuchet MS"/>
                <a:cs typeface="Trebuchet MS"/>
                <a:sym typeface="Trebuchet MS"/>
              </a:rPr>
              <a:t> Dimensionality Reduction</a:t>
            </a:r>
            <a:endParaRPr sz="2000" b="0" i="0" u="none" strike="noStrike" cap="none">
              <a:solidFill>
                <a:srgbClr val="FFFFFF"/>
              </a:solidFill>
              <a:latin typeface="Trebuchet MS"/>
              <a:ea typeface="Trebuchet MS"/>
              <a:cs typeface="Trebuchet MS"/>
              <a:sym typeface="Trebuchet MS"/>
            </a:endParaRPr>
          </a:p>
        </p:txBody>
      </p:sp>
      <p:sp>
        <p:nvSpPr>
          <p:cNvPr id="1410" name="Google Shape;1410;p62"/>
          <p:cNvSpPr/>
          <p:nvPr/>
        </p:nvSpPr>
        <p:spPr>
          <a:xfrm>
            <a:off x="7734225" y="5056525"/>
            <a:ext cx="3582900" cy="8757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Preprocessing</a:t>
            </a:r>
            <a:endParaRPr sz="2000" b="0" i="0" u="none" strike="noStrike" cap="none">
              <a:solidFill>
                <a:srgbClr val="FFFFFF"/>
              </a:solidFill>
              <a:latin typeface="Trebuchet MS"/>
              <a:ea typeface="Trebuchet MS"/>
              <a:cs typeface="Trebuchet MS"/>
              <a:sym typeface="Trebuchet MS"/>
            </a:endParaRPr>
          </a:p>
        </p:txBody>
      </p:sp>
      <p:sp>
        <p:nvSpPr>
          <p:cNvPr id="1411" name="Google Shape;1411;p62"/>
          <p:cNvSpPr/>
          <p:nvPr/>
        </p:nvSpPr>
        <p:spPr>
          <a:xfrm>
            <a:off x="7734222" y="4275056"/>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Inference</a:t>
            </a:r>
            <a:endParaRPr sz="2000" b="0" i="0" u="none" strike="noStrike" cap="none">
              <a:solidFill>
                <a:srgbClr val="FFFFFF"/>
              </a:solidFill>
              <a:latin typeface="Trebuchet MS"/>
              <a:ea typeface="Trebuchet MS"/>
              <a:cs typeface="Trebuchet MS"/>
              <a:sym typeface="Trebuchet MS"/>
            </a:endParaRPr>
          </a:p>
        </p:txBody>
      </p:sp>
      <p:sp>
        <p:nvSpPr>
          <p:cNvPr id="1412" name="Google Shape;1412;p62"/>
          <p:cNvSpPr/>
          <p:nvPr/>
        </p:nvSpPr>
        <p:spPr>
          <a:xfrm>
            <a:off x="7734197" y="2910741"/>
            <a:ext cx="3582900" cy="1218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Classification </a:t>
            </a:r>
            <a:r>
              <a:rPr lang="en-US" sz="2000">
                <a:solidFill>
                  <a:srgbClr val="FFFFFF"/>
                </a:solidFill>
                <a:latin typeface="Trebuchet MS"/>
                <a:ea typeface="Trebuchet MS"/>
                <a:cs typeface="Trebuchet MS"/>
                <a:sym typeface="Trebuchet MS"/>
              </a:rPr>
              <a:t>/ </a:t>
            </a:r>
            <a:r>
              <a:rPr lang="en-US" sz="2000" b="0" i="0" u="none" strike="noStrike" cap="none">
                <a:solidFill>
                  <a:srgbClr val="FFFFFF"/>
                </a:solidFill>
                <a:latin typeface="Trebuchet MS"/>
                <a:ea typeface="Trebuchet MS"/>
                <a:cs typeface="Trebuchet MS"/>
                <a:sym typeface="Trebuchet MS"/>
              </a:rPr>
              <a:t>Regression</a:t>
            </a:r>
            <a:endParaRPr sz="2000" b="0" i="0" u="none" strike="noStrike" cap="none">
              <a:solidFill>
                <a:srgbClr val="FFFFFF"/>
              </a:solidFill>
              <a:latin typeface="Trebuchet MS"/>
              <a:ea typeface="Trebuchet MS"/>
              <a:cs typeface="Trebuchet MS"/>
              <a:sym typeface="Trebuchet MS"/>
            </a:endParaRPr>
          </a:p>
        </p:txBody>
      </p:sp>
      <p:sp>
        <p:nvSpPr>
          <p:cNvPr id="1413" name="Google Shape;1413;p62"/>
          <p:cNvSpPr/>
          <p:nvPr/>
        </p:nvSpPr>
        <p:spPr>
          <a:xfrm>
            <a:off x="3524729"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Hyper-parameter Tuning</a:t>
            </a:r>
            <a:endParaRPr sz="2000" b="0" i="0" u="none" strike="noStrike" cap="none">
              <a:solidFill>
                <a:srgbClr val="FFFFFF"/>
              </a:solidFill>
              <a:latin typeface="Trebuchet MS"/>
              <a:ea typeface="Trebuchet MS"/>
              <a:cs typeface="Trebuchet MS"/>
              <a:sym typeface="Trebuchet MS"/>
            </a:endParaRPr>
          </a:p>
        </p:txBody>
      </p:sp>
      <p:sp>
        <p:nvSpPr>
          <p:cNvPr id="1414" name="Google Shape;1414;p62"/>
          <p:cNvSpPr/>
          <p:nvPr/>
        </p:nvSpPr>
        <p:spPr>
          <a:xfrm>
            <a:off x="3524729"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Cross Validation</a:t>
            </a:r>
            <a:endParaRPr sz="2000" b="0" i="0" u="none" strike="noStrike" cap="none">
              <a:solidFill>
                <a:srgbClr val="FFFFFF"/>
              </a:solidFill>
              <a:latin typeface="Trebuchet MS"/>
              <a:ea typeface="Trebuchet MS"/>
              <a:cs typeface="Trebuchet MS"/>
              <a:sym typeface="Trebuchet MS"/>
            </a:endParaRPr>
          </a:p>
        </p:txBody>
      </p:sp>
      <p:sp>
        <p:nvSpPr>
          <p:cNvPr id="1415" name="Google Shape;1415;p6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416" name="Google Shape;1416;p6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GPU-accelerated Scikit-Learn</a:t>
            </a:r>
            <a:endParaRPr/>
          </a:p>
        </p:txBody>
      </p:sp>
      <p:sp>
        <p:nvSpPr>
          <p:cNvPr id="1417" name="Google Shape;1417;p62"/>
          <p:cNvSpPr txBox="1"/>
          <p:nvPr/>
        </p:nvSpPr>
        <p:spPr>
          <a:xfrm>
            <a:off x="11514102" y="5092103"/>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Text vectorization (TF-IDF / Count)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Target Encoding</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Cross-validation / splitting</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22"/>
        <p:cNvGrpSpPr/>
        <p:nvPr/>
      </p:nvGrpSpPr>
      <p:grpSpPr>
        <a:xfrm>
          <a:off x="0" y="0"/>
          <a:ext cx="0" cy="0"/>
          <a:chOff x="0" y="0"/>
          <a:chExt cx="0" cy="0"/>
        </a:xfrm>
      </p:grpSpPr>
      <p:sp>
        <p:nvSpPr>
          <p:cNvPr id="1423" name="Google Shape;1423;p6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cuML vs Scikit-learn</a:t>
            </a:r>
            <a:endParaRPr/>
          </a:p>
        </p:txBody>
      </p:sp>
      <p:sp>
        <p:nvSpPr>
          <p:cNvPr id="1424" name="Google Shape;1424;p63"/>
          <p:cNvSpPr txBox="1"/>
          <p:nvPr/>
        </p:nvSpPr>
        <p:spPr>
          <a:xfrm>
            <a:off x="5563525" y="8804925"/>
            <a:ext cx="6850500" cy="7572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200"/>
              <a:buFont typeface="Trebuchet MS"/>
              <a:buNone/>
            </a:pPr>
            <a:r>
              <a:rPr lang="en-US" sz="2000" b="1" i="0" u="none" strike="noStrike" cap="none">
                <a:solidFill>
                  <a:schemeClr val="accent4"/>
                </a:solidFill>
                <a:latin typeface="Trebuchet MS"/>
                <a:ea typeface="Trebuchet MS"/>
                <a:cs typeface="Trebuchet MS"/>
                <a:sym typeface="Trebuchet MS"/>
              </a:rPr>
              <a:t>1x V100 </a:t>
            </a:r>
            <a:r>
              <a:rPr lang="en-US" sz="2000" b="0" i="0" u="none" strike="noStrike" cap="none">
                <a:solidFill>
                  <a:schemeClr val="accent4"/>
                </a:solidFill>
                <a:latin typeface="Trebuchet MS"/>
                <a:ea typeface="Trebuchet MS"/>
                <a:cs typeface="Trebuchet MS"/>
                <a:sym typeface="Trebuchet MS"/>
              </a:rPr>
              <a:t>vs. </a:t>
            </a:r>
            <a:r>
              <a:rPr lang="en-US" sz="2000" b="1" i="0" u="none" strike="noStrike" cap="none">
                <a:solidFill>
                  <a:schemeClr val="accent4"/>
                </a:solidFill>
                <a:latin typeface="Trebuchet MS"/>
                <a:ea typeface="Trebuchet MS"/>
                <a:cs typeface="Trebuchet MS"/>
                <a:sym typeface="Trebuchet MS"/>
              </a:rPr>
              <a:t>2x 20 Core CPUs (DGX-1, RAPIDS 0.15</a:t>
            </a:r>
            <a:r>
              <a:rPr lang="en-US" sz="2000" b="1">
                <a:solidFill>
                  <a:schemeClr val="accent4"/>
                </a:solidFill>
                <a:latin typeface="Trebuchet MS"/>
                <a:ea typeface="Trebuchet MS"/>
                <a:cs typeface="Trebuchet MS"/>
                <a:sym typeface="Trebuchet MS"/>
              </a:rPr>
              <a:t>)</a:t>
            </a:r>
            <a:endParaRPr sz="3600" b="1" i="0" u="none" strike="noStrike" cap="none">
              <a:solidFill>
                <a:schemeClr val="accent4"/>
              </a:solidFill>
              <a:latin typeface="Arial"/>
              <a:ea typeface="Arial"/>
              <a:cs typeface="Arial"/>
              <a:sym typeface="Arial"/>
            </a:endParaRPr>
          </a:p>
        </p:txBody>
      </p:sp>
      <p:pic>
        <p:nvPicPr>
          <p:cNvPr id="1425" name="Google Shape;1425;p63"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581175" y="2718032"/>
            <a:ext cx="8706825" cy="5383718"/>
          </a:xfrm>
          <a:prstGeom prst="rect">
            <a:avLst/>
          </a:prstGeom>
          <a:noFill/>
          <a:ln>
            <a:noFill/>
          </a:ln>
        </p:spPr>
      </p:pic>
      <p:pic>
        <p:nvPicPr>
          <p:cNvPr id="1426" name="Google Shape;1426;p63" title="Chart"/>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9600" y="2767800"/>
            <a:ext cx="8867787" cy="54832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6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Forest Inference</a:t>
            </a:r>
            <a:endParaRPr/>
          </a:p>
        </p:txBody>
      </p:sp>
      <p:sp>
        <p:nvSpPr>
          <p:cNvPr id="1433" name="Google Shape;1433;p64"/>
          <p:cNvSpPr txBox="1">
            <a:spLocks noGrp="1"/>
          </p:cNvSpPr>
          <p:nvPr>
            <p:ph type="body" idx="1"/>
          </p:nvPr>
        </p:nvSpPr>
        <p:spPr>
          <a:xfrm>
            <a:off x="861250" y="3505059"/>
            <a:ext cx="8679903" cy="61982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sz="2400"/>
              <a:t>cuML’s Forest Inference Library accelerates prediction (inference) for random forests and boosted decision trees:</a:t>
            </a:r>
            <a:endParaRPr/>
          </a:p>
          <a:p>
            <a:pPr marL="283110" lvl="0" indent="-262790" algn="l" rtl="0">
              <a:lnSpc>
                <a:spcPct val="90000"/>
              </a:lnSpc>
              <a:spcBef>
                <a:spcPts val="3000"/>
              </a:spcBef>
              <a:spcAft>
                <a:spcPts val="0"/>
              </a:spcAft>
              <a:buSzPts val="1600"/>
              <a:buChar char="▸"/>
            </a:pPr>
            <a:r>
              <a:rPr lang="en-US"/>
              <a:t>Works with existing saved models </a:t>
            </a:r>
            <a:br>
              <a:rPr lang="en-US"/>
            </a:br>
            <a:r>
              <a:rPr lang="en-US"/>
              <a:t>(XGBoost, LightGBM, scikit-learn RF cuML RF soon)</a:t>
            </a:r>
            <a:endParaRPr/>
          </a:p>
          <a:p>
            <a:pPr marL="283110" lvl="0" indent="-262790" algn="l" rtl="0">
              <a:lnSpc>
                <a:spcPct val="90000"/>
              </a:lnSpc>
              <a:spcBef>
                <a:spcPts val="3000"/>
              </a:spcBef>
              <a:spcAft>
                <a:spcPts val="0"/>
              </a:spcAft>
              <a:buSzPts val="1600"/>
              <a:buChar char="▸"/>
            </a:pPr>
            <a:r>
              <a:rPr lang="en-US"/>
              <a:t>Lightweight Python API</a:t>
            </a:r>
            <a:endParaRPr/>
          </a:p>
          <a:p>
            <a:pPr marL="283110" lvl="0" indent="-262790" algn="l" rtl="0">
              <a:lnSpc>
                <a:spcPct val="90000"/>
              </a:lnSpc>
              <a:spcBef>
                <a:spcPts val="3000"/>
              </a:spcBef>
              <a:spcAft>
                <a:spcPts val="0"/>
              </a:spcAft>
              <a:buSzPts val="1600"/>
              <a:buChar char="▸"/>
            </a:pPr>
            <a:r>
              <a:rPr lang="en-US"/>
              <a:t>Single V100 GPU can infer up to 34x faster than </a:t>
            </a:r>
            <a:br>
              <a:rPr lang="en-US"/>
            </a:br>
            <a:r>
              <a:rPr lang="en-US"/>
              <a:t>XGBoost dual-CPU node</a:t>
            </a:r>
            <a:endParaRPr/>
          </a:p>
          <a:p>
            <a:pPr marL="283110" lvl="0" indent="-262790" algn="l" rtl="0">
              <a:lnSpc>
                <a:spcPct val="90000"/>
              </a:lnSpc>
              <a:spcBef>
                <a:spcPts val="3000"/>
              </a:spcBef>
              <a:spcAft>
                <a:spcPts val="0"/>
              </a:spcAft>
              <a:buSzPts val="1600"/>
              <a:buChar char="▸"/>
            </a:pPr>
            <a:r>
              <a:rPr lang="en-US"/>
              <a:t>Over 100 million forest inferences </a:t>
            </a:r>
            <a:endParaRPr/>
          </a:p>
        </p:txBody>
      </p:sp>
      <p:sp>
        <p:nvSpPr>
          <p:cNvPr id="1434" name="Google Shape;1434;p6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Taking Models From Training to Production</a:t>
            </a:r>
            <a:endParaRPr/>
          </a:p>
          <a:p>
            <a:pPr marL="0" lvl="0" indent="0" algn="ctr" rtl="0">
              <a:lnSpc>
                <a:spcPct val="90000"/>
              </a:lnSpc>
              <a:spcBef>
                <a:spcPts val="3000"/>
              </a:spcBef>
              <a:spcAft>
                <a:spcPts val="0"/>
              </a:spcAft>
              <a:buSzPts val="3000"/>
              <a:buFont typeface="Trebuchet MS"/>
              <a:buNone/>
            </a:pPr>
            <a:endParaRPr/>
          </a:p>
        </p:txBody>
      </p:sp>
      <p:grpSp>
        <p:nvGrpSpPr>
          <p:cNvPr id="1435" name="Google Shape;1435;p64"/>
          <p:cNvGrpSpPr/>
          <p:nvPr/>
        </p:nvGrpSpPr>
        <p:grpSpPr>
          <a:xfrm>
            <a:off x="9244699" y="3619204"/>
            <a:ext cx="7831937" cy="5360277"/>
            <a:chOff x="9244699" y="3230340"/>
            <a:chExt cx="7831937" cy="5360277"/>
          </a:xfrm>
        </p:grpSpPr>
        <p:cxnSp>
          <p:nvCxnSpPr>
            <p:cNvPr id="1436" name="Google Shape;1436;p64"/>
            <p:cNvCxnSpPr>
              <a:stCxn id="1437" idx="3"/>
            </p:cNvCxnSpPr>
            <p:nvPr/>
          </p:nvCxnSpPr>
          <p:spPr>
            <a:xfrm>
              <a:off x="10361567" y="4340572"/>
              <a:ext cx="6467700" cy="0"/>
            </a:xfrm>
            <a:prstGeom prst="straightConnector1">
              <a:avLst/>
            </a:prstGeom>
            <a:noFill/>
            <a:ln w="12700" cap="flat" cmpd="sng">
              <a:solidFill>
                <a:srgbClr val="B3B3B3"/>
              </a:solidFill>
              <a:prstDash val="solid"/>
              <a:round/>
              <a:headEnd type="none" w="sm" len="sm"/>
              <a:tailEnd type="none" w="sm" len="sm"/>
            </a:ln>
          </p:spPr>
        </p:cxnSp>
        <p:cxnSp>
          <p:nvCxnSpPr>
            <p:cNvPr id="1438" name="Google Shape;1438;p64"/>
            <p:cNvCxnSpPr/>
            <p:nvPr/>
          </p:nvCxnSpPr>
          <p:spPr>
            <a:xfrm>
              <a:off x="10361567" y="5285859"/>
              <a:ext cx="6467747" cy="0"/>
            </a:xfrm>
            <a:prstGeom prst="straightConnector1">
              <a:avLst/>
            </a:prstGeom>
            <a:noFill/>
            <a:ln w="12700" cap="flat" cmpd="sng">
              <a:solidFill>
                <a:srgbClr val="B3B3B3"/>
              </a:solidFill>
              <a:prstDash val="solid"/>
              <a:round/>
              <a:headEnd type="none" w="sm" len="sm"/>
              <a:tailEnd type="none" w="sm" len="sm"/>
            </a:ln>
          </p:spPr>
        </p:cxnSp>
        <p:cxnSp>
          <p:nvCxnSpPr>
            <p:cNvPr id="1439" name="Google Shape;1439;p64"/>
            <p:cNvCxnSpPr/>
            <p:nvPr/>
          </p:nvCxnSpPr>
          <p:spPr>
            <a:xfrm>
              <a:off x="10361567" y="6204476"/>
              <a:ext cx="6467747" cy="0"/>
            </a:xfrm>
            <a:prstGeom prst="straightConnector1">
              <a:avLst/>
            </a:prstGeom>
            <a:noFill/>
            <a:ln w="12700" cap="flat" cmpd="sng">
              <a:solidFill>
                <a:srgbClr val="B3B3B3"/>
              </a:solidFill>
              <a:prstDash val="solid"/>
              <a:round/>
              <a:headEnd type="none" w="sm" len="sm"/>
              <a:tailEnd type="none" w="sm" len="sm"/>
            </a:ln>
          </p:spPr>
        </p:cxnSp>
        <p:cxnSp>
          <p:nvCxnSpPr>
            <p:cNvPr id="1440" name="Google Shape;1440;p64"/>
            <p:cNvCxnSpPr/>
            <p:nvPr/>
          </p:nvCxnSpPr>
          <p:spPr>
            <a:xfrm>
              <a:off x="10361567" y="7155885"/>
              <a:ext cx="6467747" cy="0"/>
            </a:xfrm>
            <a:prstGeom prst="straightConnector1">
              <a:avLst/>
            </a:prstGeom>
            <a:noFill/>
            <a:ln w="12700" cap="flat" cmpd="sng">
              <a:solidFill>
                <a:srgbClr val="B3B3B3"/>
              </a:solidFill>
              <a:prstDash val="solid"/>
              <a:round/>
              <a:headEnd type="none" w="sm" len="sm"/>
              <a:tailEnd type="none" w="sm" len="sm"/>
            </a:ln>
          </p:spPr>
        </p:cxnSp>
        <p:sp>
          <p:nvSpPr>
            <p:cNvPr id="1441" name="Google Shape;1441;p64"/>
            <p:cNvSpPr/>
            <p:nvPr/>
          </p:nvSpPr>
          <p:spPr>
            <a:xfrm>
              <a:off x="10842170"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2" name="Google Shape;1442;p64"/>
            <p:cNvSpPr/>
            <p:nvPr/>
          </p:nvSpPr>
          <p:spPr>
            <a:xfrm>
              <a:off x="11386754" y="7952651"/>
              <a:ext cx="482322" cy="13655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3" name="Google Shape;1443;p64"/>
            <p:cNvSpPr/>
            <p:nvPr/>
          </p:nvSpPr>
          <p:spPr>
            <a:xfrm>
              <a:off x="12357585" y="5846956"/>
              <a:ext cx="476394" cy="22313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4" name="Google Shape;1444;p64"/>
            <p:cNvSpPr/>
            <p:nvPr/>
          </p:nvSpPr>
          <p:spPr>
            <a:xfrm>
              <a:off x="12902169" y="8029924"/>
              <a:ext cx="482322" cy="59285"/>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5" name="Google Shape;1445;p64"/>
            <p:cNvSpPr/>
            <p:nvPr/>
          </p:nvSpPr>
          <p:spPr>
            <a:xfrm>
              <a:off x="13829566" y="4888895"/>
              <a:ext cx="476394" cy="318942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6" name="Google Shape;1446;p64"/>
            <p:cNvSpPr/>
            <p:nvPr/>
          </p:nvSpPr>
          <p:spPr>
            <a:xfrm>
              <a:off x="14374148" y="8004438"/>
              <a:ext cx="482322" cy="84772"/>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7" name="Google Shape;1447;p64"/>
            <p:cNvSpPr/>
            <p:nvPr/>
          </p:nvSpPr>
          <p:spPr>
            <a:xfrm>
              <a:off x="15334422" y="5071004"/>
              <a:ext cx="476394" cy="30073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48" name="Google Shape;1448;p64"/>
            <p:cNvSpPr/>
            <p:nvPr/>
          </p:nvSpPr>
          <p:spPr>
            <a:xfrm>
              <a:off x="15879006" y="7955871"/>
              <a:ext cx="482322" cy="13333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cxnSp>
          <p:nvCxnSpPr>
            <p:cNvPr id="1449" name="Google Shape;1449;p64"/>
            <p:cNvCxnSpPr/>
            <p:nvPr/>
          </p:nvCxnSpPr>
          <p:spPr>
            <a:xfrm rot="10800000">
              <a:off x="10256954" y="8085930"/>
              <a:ext cx="6496594" cy="0"/>
            </a:xfrm>
            <a:prstGeom prst="straightConnector1">
              <a:avLst/>
            </a:prstGeom>
            <a:noFill/>
            <a:ln w="25400" cap="flat" cmpd="sng">
              <a:solidFill>
                <a:srgbClr val="B3B3B3"/>
              </a:solidFill>
              <a:prstDash val="solid"/>
              <a:round/>
              <a:headEnd type="none" w="sm" len="sm"/>
              <a:tailEnd type="none" w="sm" len="sm"/>
            </a:ln>
          </p:spPr>
        </p:cxnSp>
        <p:sp>
          <p:nvSpPr>
            <p:cNvPr id="1437" name="Google Shape;1437;p64"/>
            <p:cNvSpPr txBox="1"/>
            <p:nvPr/>
          </p:nvSpPr>
          <p:spPr>
            <a:xfrm>
              <a:off x="9555304" y="4136572"/>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4000</a:t>
              </a:r>
              <a:endParaRPr sz="2400" b="0" i="0" u="none" strike="noStrike" cap="none">
                <a:solidFill>
                  <a:srgbClr val="868686"/>
                </a:solidFill>
                <a:latin typeface="Arial"/>
                <a:ea typeface="Arial"/>
                <a:cs typeface="Arial"/>
                <a:sym typeface="Arial"/>
              </a:endParaRPr>
            </a:p>
          </p:txBody>
        </p:sp>
        <p:sp>
          <p:nvSpPr>
            <p:cNvPr id="1450" name="Google Shape;1450;p64"/>
            <p:cNvSpPr txBox="1"/>
            <p:nvPr/>
          </p:nvSpPr>
          <p:spPr>
            <a:xfrm>
              <a:off x="9574031" y="5090070"/>
              <a:ext cx="787536"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3000</a:t>
              </a:r>
              <a:endParaRPr sz="2400" b="0" i="0" u="none" strike="noStrike" cap="none">
                <a:solidFill>
                  <a:srgbClr val="868686"/>
                </a:solidFill>
                <a:latin typeface="Arial"/>
                <a:ea typeface="Arial"/>
                <a:cs typeface="Arial"/>
                <a:sym typeface="Arial"/>
              </a:endParaRPr>
            </a:p>
          </p:txBody>
        </p:sp>
        <p:sp>
          <p:nvSpPr>
            <p:cNvPr id="1451" name="Google Shape;1451;p64"/>
            <p:cNvSpPr txBox="1"/>
            <p:nvPr/>
          </p:nvSpPr>
          <p:spPr>
            <a:xfrm>
              <a:off x="9541154" y="6004702"/>
              <a:ext cx="82041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2000</a:t>
              </a:r>
              <a:endParaRPr sz="2400" b="0" i="0" u="none" strike="noStrike" cap="none">
                <a:solidFill>
                  <a:srgbClr val="868686"/>
                </a:solidFill>
                <a:latin typeface="Arial"/>
                <a:ea typeface="Arial"/>
                <a:cs typeface="Arial"/>
                <a:sym typeface="Arial"/>
              </a:endParaRPr>
            </a:p>
          </p:txBody>
        </p:sp>
        <p:sp>
          <p:nvSpPr>
            <p:cNvPr id="1452" name="Google Shape;1452;p64"/>
            <p:cNvSpPr txBox="1"/>
            <p:nvPr/>
          </p:nvSpPr>
          <p:spPr>
            <a:xfrm>
              <a:off x="9555304" y="6978539"/>
              <a:ext cx="806263"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1000</a:t>
              </a:r>
              <a:endParaRPr sz="2400" b="0" i="0" u="none" strike="noStrike" cap="none">
                <a:solidFill>
                  <a:srgbClr val="868686"/>
                </a:solidFill>
                <a:latin typeface="Arial"/>
                <a:ea typeface="Arial"/>
                <a:cs typeface="Arial"/>
                <a:sym typeface="Arial"/>
              </a:endParaRPr>
            </a:p>
          </p:txBody>
        </p:sp>
        <p:sp>
          <p:nvSpPr>
            <p:cNvPr id="1453" name="Google Shape;1453;p64"/>
            <p:cNvSpPr txBox="1"/>
            <p:nvPr/>
          </p:nvSpPr>
          <p:spPr>
            <a:xfrm>
              <a:off x="9835223" y="7872831"/>
              <a:ext cx="526344" cy="408000"/>
            </a:xfrm>
            <a:prstGeom prst="rect">
              <a:avLst/>
            </a:prstGeom>
            <a:noFill/>
            <a:ln>
              <a:noFill/>
            </a:ln>
          </p:spPr>
          <p:txBody>
            <a:bodyPr spcFirstLastPara="1" wrap="square" lIns="152375" tIns="76150" rIns="152375" bIns="76150" anchor="b" anchorCtr="0">
              <a:noAutofit/>
            </a:bodyPr>
            <a:lstStyle/>
            <a:p>
              <a:pPr marL="0" marR="0" lvl="0" indent="0" algn="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0</a:t>
              </a:r>
              <a:endParaRPr sz="2400" b="0" i="0" u="none" strike="noStrike" cap="none">
                <a:solidFill>
                  <a:srgbClr val="868686"/>
                </a:solidFill>
                <a:latin typeface="Arial"/>
                <a:ea typeface="Arial"/>
                <a:cs typeface="Arial"/>
                <a:sym typeface="Arial"/>
              </a:endParaRPr>
            </a:p>
          </p:txBody>
        </p:sp>
        <p:sp>
          <p:nvSpPr>
            <p:cNvPr id="1454" name="Google Shape;1454;p64"/>
            <p:cNvSpPr txBox="1"/>
            <p:nvPr/>
          </p:nvSpPr>
          <p:spPr>
            <a:xfrm>
              <a:off x="10733315" y="8174023"/>
              <a:ext cx="110013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Bosch</a:t>
              </a:r>
              <a:endParaRPr sz="2400" b="0" i="0" u="none" strike="noStrike" cap="none">
                <a:solidFill>
                  <a:srgbClr val="868686"/>
                </a:solidFill>
                <a:latin typeface="Arial"/>
                <a:ea typeface="Arial"/>
                <a:cs typeface="Arial"/>
                <a:sym typeface="Arial"/>
              </a:endParaRPr>
            </a:p>
          </p:txBody>
        </p:sp>
        <p:sp>
          <p:nvSpPr>
            <p:cNvPr id="1455" name="Google Shape;1455;p64"/>
            <p:cNvSpPr txBox="1"/>
            <p:nvPr/>
          </p:nvSpPr>
          <p:spPr>
            <a:xfrm>
              <a:off x="12292710"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Airline</a:t>
              </a:r>
              <a:endParaRPr sz="2400" b="0" i="0" u="none" strike="noStrike" cap="none">
                <a:solidFill>
                  <a:srgbClr val="868686"/>
                </a:solidFill>
                <a:latin typeface="Arial"/>
                <a:ea typeface="Arial"/>
                <a:cs typeface="Arial"/>
                <a:sym typeface="Arial"/>
              </a:endParaRPr>
            </a:p>
          </p:txBody>
        </p:sp>
        <p:sp>
          <p:nvSpPr>
            <p:cNvPr id="1456" name="Google Shape;1456;p64"/>
            <p:cNvSpPr txBox="1"/>
            <p:nvPr/>
          </p:nvSpPr>
          <p:spPr>
            <a:xfrm>
              <a:off x="15064281" y="8182617"/>
              <a:ext cx="1527746"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Epsilon</a:t>
              </a:r>
              <a:endParaRPr sz="2400" b="0" i="0" u="none" strike="noStrike" cap="none">
                <a:solidFill>
                  <a:srgbClr val="868686"/>
                </a:solidFill>
                <a:latin typeface="Arial"/>
                <a:ea typeface="Arial"/>
                <a:cs typeface="Arial"/>
                <a:sym typeface="Arial"/>
              </a:endParaRPr>
            </a:p>
          </p:txBody>
        </p:sp>
        <p:sp>
          <p:nvSpPr>
            <p:cNvPr id="1457" name="Google Shape;1457;p64"/>
            <p:cNvSpPr txBox="1"/>
            <p:nvPr/>
          </p:nvSpPr>
          <p:spPr>
            <a:xfrm rot="-5400000">
              <a:off x="8387400" y="6000476"/>
              <a:ext cx="2122598"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a:solidFill>
                    <a:srgbClr val="868686"/>
                  </a:solidFill>
                  <a:latin typeface="Trebuchet MS"/>
                  <a:ea typeface="Trebuchet MS"/>
                  <a:cs typeface="Trebuchet MS"/>
                  <a:sym typeface="Trebuchet MS"/>
                </a:rPr>
                <a:t>Time (ms)</a:t>
              </a:r>
              <a:endParaRPr sz="1800" b="0" i="0" u="none" strike="noStrike" cap="none">
                <a:solidFill>
                  <a:srgbClr val="868686"/>
                </a:solidFill>
                <a:latin typeface="Trebuchet MS"/>
                <a:ea typeface="Trebuchet MS"/>
                <a:cs typeface="Trebuchet MS"/>
                <a:sym typeface="Trebuchet MS"/>
              </a:endParaRPr>
            </a:p>
          </p:txBody>
        </p:sp>
        <p:grpSp>
          <p:nvGrpSpPr>
            <p:cNvPr id="1458" name="Google Shape;1458;p64"/>
            <p:cNvGrpSpPr/>
            <p:nvPr/>
          </p:nvGrpSpPr>
          <p:grpSpPr>
            <a:xfrm>
              <a:off x="10623746" y="3677486"/>
              <a:ext cx="6211253" cy="408000"/>
              <a:chOff x="9657011" y="3561874"/>
              <a:chExt cx="6211253" cy="408000"/>
            </a:xfrm>
          </p:grpSpPr>
          <p:sp>
            <p:nvSpPr>
              <p:cNvPr id="1459" name="Google Shape;1459;p64"/>
              <p:cNvSpPr txBox="1"/>
              <p:nvPr/>
            </p:nvSpPr>
            <p:spPr>
              <a:xfrm>
                <a:off x="9768406" y="3561874"/>
                <a:ext cx="3244888"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CPU Time (XGBoost, 40 Cores)</a:t>
                </a:r>
                <a:endParaRPr sz="2000" b="0" i="0" u="none" strike="noStrike" cap="none">
                  <a:solidFill>
                    <a:srgbClr val="868686"/>
                  </a:solidFill>
                  <a:latin typeface="Arial"/>
                  <a:ea typeface="Arial"/>
                  <a:cs typeface="Arial"/>
                  <a:sym typeface="Arial"/>
                </a:endParaRPr>
              </a:p>
            </p:txBody>
          </p:sp>
          <p:sp>
            <p:nvSpPr>
              <p:cNvPr id="1460" name="Google Shape;1460;p64"/>
              <p:cNvSpPr txBox="1"/>
              <p:nvPr/>
            </p:nvSpPr>
            <p:spPr>
              <a:xfrm>
                <a:off x="13053932" y="3561874"/>
                <a:ext cx="2814332" cy="408000"/>
              </a:xfrm>
              <a:prstGeom prst="rect">
                <a:avLst/>
              </a:prstGeom>
              <a:noFill/>
              <a:ln>
                <a:noFill/>
              </a:ln>
            </p:spPr>
            <p:txBody>
              <a:bodyPr spcFirstLastPara="1" wrap="square" lIns="152375" tIns="76150" rIns="152375" bIns="76150" anchor="b" anchorCtr="0">
                <a:noAutofit/>
              </a:bodyPr>
              <a:lstStyle/>
              <a:p>
                <a:pPr marL="0" marR="0" lvl="0" indent="0" algn="l" rtl="0">
                  <a:lnSpc>
                    <a:spcPct val="90000"/>
                  </a:lnSpc>
                  <a:spcBef>
                    <a:spcPts val="0"/>
                  </a:spcBef>
                  <a:spcAft>
                    <a:spcPts val="0"/>
                  </a:spcAft>
                  <a:buNone/>
                </a:pPr>
                <a:r>
                  <a:rPr lang="en-US" sz="1600" b="0" i="0" u="none" strike="noStrike" cap="none">
                    <a:solidFill>
                      <a:srgbClr val="868686"/>
                    </a:solidFill>
                    <a:latin typeface="Trebuchet MS"/>
                    <a:ea typeface="Trebuchet MS"/>
                    <a:cs typeface="Trebuchet MS"/>
                    <a:sym typeface="Trebuchet MS"/>
                  </a:rPr>
                  <a:t>FIL GPU Time (1x V100)</a:t>
                </a:r>
                <a:endParaRPr sz="2000" b="0" i="0" u="none" strike="noStrike" cap="none">
                  <a:solidFill>
                    <a:srgbClr val="868686"/>
                  </a:solidFill>
                  <a:latin typeface="Arial"/>
                  <a:ea typeface="Arial"/>
                  <a:cs typeface="Arial"/>
                  <a:sym typeface="Arial"/>
                </a:endParaRPr>
              </a:p>
            </p:txBody>
          </p:sp>
          <p:sp>
            <p:nvSpPr>
              <p:cNvPr id="1461" name="Google Shape;1461;p64"/>
              <p:cNvSpPr/>
              <p:nvPr/>
            </p:nvSpPr>
            <p:spPr>
              <a:xfrm>
                <a:off x="9657011" y="3707474"/>
                <a:ext cx="141514" cy="1415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
            <p:nvSpPr>
              <p:cNvPr id="1462" name="Google Shape;1462;p64"/>
              <p:cNvSpPr/>
              <p:nvPr/>
            </p:nvSpPr>
            <p:spPr>
              <a:xfrm>
                <a:off x="12912419" y="3707474"/>
                <a:ext cx="141514" cy="141514"/>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grpSp>
        <p:sp>
          <p:nvSpPr>
            <p:cNvPr id="1463" name="Google Shape;1463;p64"/>
            <p:cNvSpPr txBox="1"/>
            <p:nvPr/>
          </p:nvSpPr>
          <p:spPr>
            <a:xfrm>
              <a:off x="13804545" y="8174023"/>
              <a:ext cx="1100137"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Higgs</a:t>
              </a:r>
              <a:endParaRPr sz="2400" b="0" i="0" u="none" strike="noStrike" cap="none">
                <a:solidFill>
                  <a:srgbClr val="868686"/>
                </a:solidFill>
                <a:latin typeface="Arial"/>
                <a:ea typeface="Arial"/>
                <a:cs typeface="Arial"/>
                <a:sym typeface="Arial"/>
              </a:endParaRPr>
            </a:p>
          </p:txBody>
        </p:sp>
        <p:sp>
          <p:nvSpPr>
            <p:cNvPr id="1464" name="Google Shape;1464;p64"/>
            <p:cNvSpPr txBox="1"/>
            <p:nvPr/>
          </p:nvSpPr>
          <p:spPr>
            <a:xfrm>
              <a:off x="9933867" y="3230340"/>
              <a:ext cx="7142769"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XGBoost CPU Inference vs. FIL GPU (1000 trees)</a:t>
              </a:r>
              <a:endParaRPr sz="1800" b="0" i="0" u="none" strike="noStrike" cap="none">
                <a:solidFill>
                  <a:srgbClr val="868686"/>
                </a:solidFill>
                <a:latin typeface="Trebuchet MS"/>
                <a:ea typeface="Trebuchet MS"/>
                <a:cs typeface="Trebuchet MS"/>
                <a:sym typeface="Trebuchet MS"/>
              </a:endParaRPr>
            </a:p>
          </p:txBody>
        </p:sp>
        <p:sp>
          <p:nvSpPr>
            <p:cNvPr id="1465" name="Google Shape;1465;p64"/>
            <p:cNvSpPr txBox="1"/>
            <p:nvPr/>
          </p:nvSpPr>
          <p:spPr>
            <a:xfrm>
              <a:off x="10681921" y="4479487"/>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sp>
          <p:nvSpPr>
            <p:cNvPr id="1466" name="Google Shape;1466;p64"/>
            <p:cNvSpPr txBox="1"/>
            <p:nvPr/>
          </p:nvSpPr>
          <p:spPr>
            <a:xfrm>
              <a:off x="12219862" y="5431350"/>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36x</a:t>
              </a:r>
              <a:endParaRPr sz="2400" b="0" i="0" u="none" strike="noStrike" cap="none">
                <a:solidFill>
                  <a:srgbClr val="868686"/>
                </a:solidFill>
                <a:latin typeface="Arial"/>
                <a:ea typeface="Arial"/>
                <a:cs typeface="Arial"/>
                <a:sym typeface="Arial"/>
              </a:endParaRPr>
            </a:p>
          </p:txBody>
        </p:sp>
        <p:sp>
          <p:nvSpPr>
            <p:cNvPr id="1467" name="Google Shape;1467;p64"/>
            <p:cNvSpPr txBox="1"/>
            <p:nvPr/>
          </p:nvSpPr>
          <p:spPr>
            <a:xfrm>
              <a:off x="13664630" y="4478969"/>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34x</a:t>
              </a:r>
              <a:endParaRPr sz="2400" b="0" i="0" u="none" strike="noStrike" cap="none">
                <a:solidFill>
                  <a:srgbClr val="868686"/>
                </a:solidFill>
                <a:latin typeface="Arial"/>
                <a:ea typeface="Arial"/>
                <a:cs typeface="Arial"/>
                <a:sym typeface="Arial"/>
              </a:endParaRPr>
            </a:p>
          </p:txBody>
        </p:sp>
        <p:sp>
          <p:nvSpPr>
            <p:cNvPr id="1468" name="Google Shape;1468;p64"/>
            <p:cNvSpPr txBox="1"/>
            <p:nvPr/>
          </p:nvSpPr>
          <p:spPr>
            <a:xfrm>
              <a:off x="15169488" y="4664402"/>
              <a:ext cx="806263" cy="408000"/>
            </a:xfrm>
            <a:prstGeom prst="rect">
              <a:avLst/>
            </a:prstGeom>
            <a:noFill/>
            <a:ln>
              <a:noFill/>
            </a:ln>
          </p:spPr>
          <p:txBody>
            <a:bodyPr spcFirstLastPara="1" wrap="square" lIns="152375" tIns="76150" rIns="152375" bIns="76150" anchor="b" anchorCtr="0">
              <a:noAutofit/>
            </a:bodyPr>
            <a:lstStyle/>
            <a:p>
              <a:pPr marL="0" marR="0" lvl="0" indent="0" algn="ctr" rtl="0">
                <a:lnSpc>
                  <a:spcPct val="90000"/>
                </a:lnSpc>
                <a:spcBef>
                  <a:spcPts val="0"/>
                </a:spcBef>
                <a:spcAft>
                  <a:spcPts val="0"/>
                </a:spcAft>
                <a:buNone/>
              </a:pPr>
              <a:r>
                <a:rPr lang="en-US" sz="1800" b="0" i="0" u="none" strike="noStrike" cap="none">
                  <a:solidFill>
                    <a:srgbClr val="868686"/>
                  </a:solidFill>
                  <a:latin typeface="Trebuchet MS"/>
                  <a:ea typeface="Trebuchet MS"/>
                  <a:cs typeface="Trebuchet MS"/>
                  <a:sym typeface="Trebuchet MS"/>
                </a:rPr>
                <a:t>23x</a:t>
              </a:r>
              <a:endParaRPr sz="2400" b="0" i="0" u="none" strike="noStrike" cap="none">
                <a:solidFill>
                  <a:srgbClr val="868686"/>
                </a:solidFill>
                <a:latin typeface="Arial"/>
                <a:ea typeface="Arial"/>
                <a:cs typeface="Arial"/>
                <a:sym typeface="Aria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sp>
        <p:nvSpPr>
          <p:cNvPr id="1473" name="Google Shape;1473;p6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XGB</a:t>
            </a:r>
            <a:r>
              <a:rPr lang="en-US"/>
              <a:t>oost</a:t>
            </a:r>
            <a:r>
              <a:rPr lang="en-US">
                <a:latin typeface="Trebuchet MS"/>
                <a:ea typeface="Trebuchet MS"/>
                <a:cs typeface="Trebuchet MS"/>
                <a:sym typeface="Trebuchet MS"/>
              </a:rPr>
              <a:t> + RAPIDS: </a:t>
            </a:r>
            <a:r>
              <a:rPr lang="en-US"/>
              <a:t>Better Together</a:t>
            </a:r>
            <a:endParaRPr/>
          </a:p>
        </p:txBody>
      </p:sp>
      <p:sp>
        <p:nvSpPr>
          <p:cNvPr id="1474" name="Google Shape;1474;p65"/>
          <p:cNvSpPr txBox="1"/>
          <p:nvPr/>
        </p:nvSpPr>
        <p:spPr>
          <a:xfrm>
            <a:off x="830575" y="2894925"/>
            <a:ext cx="6972900" cy="6414300"/>
          </a:xfrm>
          <a:prstGeom prst="rect">
            <a:avLst/>
          </a:prstGeom>
          <a:noFill/>
          <a:ln>
            <a:noFill/>
          </a:ln>
        </p:spPr>
        <p:txBody>
          <a:bodyPr spcFirstLastPara="1" wrap="square" lIns="91425" tIns="45700" rIns="91425" bIns="45700" anchor="ctr" anchorCtr="0">
            <a:noAutofit/>
          </a:bodyPr>
          <a:lstStyle/>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RAPIDS comes paired with a snapshot of XGBoost 1.3 (as of 0.16)</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XGBoost now builds on the GoAI interface standards to provide zero-copy data import from cuDF, cuPY, Numba, PyTorch and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Official Dask API makes it easy to scale to multiple nodes or multiple GPUs</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gpu_hist tree builder delivers huge perf gains</a:t>
            </a:r>
            <a:br>
              <a:rPr lang="en-US" sz="2400">
                <a:solidFill>
                  <a:srgbClr val="868686"/>
                </a:solidFill>
                <a:latin typeface="Trebuchet MS"/>
                <a:ea typeface="Trebuchet MS"/>
                <a:cs typeface="Trebuchet MS"/>
                <a:sym typeface="Trebuchet MS"/>
              </a:rPr>
            </a:br>
            <a:br>
              <a:rPr lang="en-US" sz="2400">
                <a:solidFill>
                  <a:srgbClr val="868686"/>
                </a:solidFill>
                <a:latin typeface="Trebuchet MS"/>
                <a:ea typeface="Trebuchet MS"/>
                <a:cs typeface="Trebuchet MS"/>
                <a:sym typeface="Trebuchet MS"/>
              </a:rPr>
            </a:br>
            <a:r>
              <a:rPr lang="en-US" sz="2400">
                <a:solidFill>
                  <a:srgbClr val="868686"/>
                </a:solidFill>
                <a:latin typeface="Trebuchet MS"/>
                <a:ea typeface="Trebuchet MS"/>
                <a:cs typeface="Trebuchet MS"/>
                <a:sym typeface="Trebuchet MS"/>
              </a:rPr>
              <a:t>Memory usage when importing GPU data decreased by 2/3 or more</a:t>
            </a:r>
            <a:endParaRPr sz="2400">
              <a:solidFill>
                <a:srgbClr val="868686"/>
              </a:solidFill>
              <a:latin typeface="Trebuchet MS"/>
              <a:ea typeface="Trebuchet MS"/>
              <a:cs typeface="Trebuchet MS"/>
              <a:sym typeface="Trebuchet MS"/>
            </a:endParaRPr>
          </a:p>
          <a:p>
            <a:pPr marL="283110" marR="0" lvl="0" indent="-262790" algn="l" rtl="0">
              <a:lnSpc>
                <a:spcPct val="90000"/>
              </a:lnSpc>
              <a:spcBef>
                <a:spcPts val="3000"/>
              </a:spcBef>
              <a:spcAft>
                <a:spcPts val="0"/>
              </a:spcAft>
              <a:buClr>
                <a:schemeClr val="lt2"/>
              </a:buClr>
              <a:buSzPts val="1600"/>
              <a:buFont typeface="Noto Sans Symbols"/>
              <a:buChar char="▸"/>
            </a:pPr>
            <a:r>
              <a:rPr lang="en-US" sz="2400">
                <a:solidFill>
                  <a:srgbClr val="868686"/>
                </a:solidFill>
                <a:latin typeface="Trebuchet MS"/>
                <a:ea typeface="Trebuchet MS"/>
                <a:cs typeface="Trebuchet MS"/>
                <a:sym typeface="Trebuchet MS"/>
              </a:rPr>
              <a:t>New objectives support Learning to Rank on GPU</a:t>
            </a:r>
            <a:endParaRPr sz="2400">
              <a:solidFill>
                <a:srgbClr val="868686"/>
              </a:solidFill>
              <a:latin typeface="Trebuchet MS"/>
              <a:ea typeface="Trebuchet MS"/>
              <a:cs typeface="Trebuchet MS"/>
              <a:sym typeface="Trebuchet MS"/>
            </a:endParaRPr>
          </a:p>
        </p:txBody>
      </p:sp>
      <p:sp>
        <p:nvSpPr>
          <p:cNvPr id="1475" name="Google Shape;1475;p65"/>
          <p:cNvSpPr txBox="1"/>
          <p:nvPr/>
        </p:nvSpPr>
        <p:spPr>
          <a:xfrm>
            <a:off x="8397601" y="2894917"/>
            <a:ext cx="8440500" cy="10896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2400">
                <a:solidFill>
                  <a:schemeClr val="accent4"/>
                </a:solidFill>
                <a:latin typeface="Arial"/>
                <a:ea typeface="Arial"/>
                <a:cs typeface="Arial"/>
                <a:sym typeface="Arial"/>
              </a:rPr>
              <a:t>All RAPIDS changes are integrated upstream and provided to all XGBoost users – </a:t>
            </a:r>
            <a:r>
              <a:rPr lang="en-US" sz="2400">
                <a:solidFill>
                  <a:schemeClr val="accent4"/>
                </a:solidFill>
              </a:rPr>
              <a:t>via pypi or RAPIDS conda</a:t>
            </a:r>
            <a:endParaRPr/>
          </a:p>
          <a:p>
            <a:pPr marL="0" marR="0" lvl="0" indent="0" algn="ctr" rtl="0">
              <a:lnSpc>
                <a:spcPct val="90000"/>
              </a:lnSpc>
              <a:spcBef>
                <a:spcPts val="0"/>
              </a:spcBef>
              <a:spcAft>
                <a:spcPts val="0"/>
              </a:spcAft>
              <a:buNone/>
            </a:pPr>
            <a:endParaRPr sz="2400">
              <a:solidFill>
                <a:schemeClr val="dk2"/>
              </a:solidFill>
              <a:latin typeface="Trebuchet MS"/>
              <a:ea typeface="Trebuchet MS"/>
              <a:cs typeface="Trebuchet MS"/>
              <a:sym typeface="Trebuchet MS"/>
            </a:endParaRPr>
          </a:p>
        </p:txBody>
      </p:sp>
      <p:pic>
        <p:nvPicPr>
          <p:cNvPr id="1476" name="Google Shape;1476;p65"/>
          <p:cNvPicPr preferRelativeResize="0"/>
          <p:nvPr/>
        </p:nvPicPr>
        <p:blipFill>
          <a:blip r:embed="rId3">
            <a:alphaModFix/>
          </a:blip>
          <a:stretch>
            <a:fillRect/>
          </a:stretch>
        </p:blipFill>
        <p:spPr>
          <a:xfrm>
            <a:off x="8187550" y="3696767"/>
            <a:ext cx="9910149" cy="59976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66"/>
          <p:cNvSpPr txBox="1">
            <a:spLocks noGrp="1"/>
          </p:cNvSpPr>
          <p:nvPr>
            <p:ph type="title"/>
          </p:nvPr>
        </p:nvSpPr>
        <p:spPr>
          <a:xfrm>
            <a:off x="830555" y="7956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Integrated into Cloud ML Frameworks</a:t>
            </a:r>
            <a:endParaRPr/>
          </a:p>
        </p:txBody>
      </p:sp>
      <p:sp>
        <p:nvSpPr>
          <p:cNvPr id="1482" name="Google Shape;1482;p66"/>
          <p:cNvSpPr txBox="1"/>
          <p:nvPr/>
        </p:nvSpPr>
        <p:spPr>
          <a:xfrm>
            <a:off x="830580" y="2387056"/>
            <a:ext cx="5962200" cy="674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accent4"/>
                </a:solidFill>
                <a:latin typeface="Arial"/>
                <a:ea typeface="Arial"/>
                <a:cs typeface="Arial"/>
                <a:sym typeface="Arial"/>
              </a:rPr>
              <a:t>Accelerated machine learning models in RAPIDS give you the flexibility to use hyperparameter optimization (HPO) experiments to explore all variants to find the most accurate possible model for your problem.</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 </a:t>
            </a:r>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With GPU acceleration, RAPIDS models can train 40x faster than CPU equivalents, enabling more experimentation in less time.</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chemeClr val="accent4"/>
                </a:solidFill>
                <a:latin typeface="Arial"/>
                <a:ea typeface="Arial"/>
                <a:cs typeface="Arial"/>
                <a:sym typeface="Arial"/>
              </a:rPr>
              <a:t>The RAPIDS team works closely with major cloud providers and OSS solution providers to provide code samples to get started with HPO in minutes. </a:t>
            </a:r>
            <a:endParaRPr/>
          </a:p>
          <a:p>
            <a:pPr marL="0" marR="0" lvl="0" indent="0" algn="l" rtl="0">
              <a:spcBef>
                <a:spcPts val="0"/>
              </a:spcBef>
              <a:spcAft>
                <a:spcPts val="0"/>
              </a:spcAft>
              <a:buNone/>
            </a:pPr>
            <a:endParaRPr sz="2400">
              <a:solidFill>
                <a:schemeClr val="accent4"/>
              </a:solidFill>
              <a:latin typeface="Arial"/>
              <a:ea typeface="Arial"/>
              <a:cs typeface="Arial"/>
              <a:sym typeface="Arial"/>
            </a:endParaRPr>
          </a:p>
          <a:p>
            <a:pPr marL="0" marR="0" lvl="0" indent="0" algn="l" rtl="0">
              <a:spcBef>
                <a:spcPts val="0"/>
              </a:spcBef>
              <a:spcAft>
                <a:spcPts val="0"/>
              </a:spcAft>
              <a:buNone/>
            </a:pPr>
            <a:r>
              <a:rPr lang="en-US" sz="2400">
                <a:solidFill>
                  <a:srgbClr val="A946E0"/>
                </a:solidFill>
                <a:latin typeface="Arial"/>
                <a:ea typeface="Arial"/>
                <a:cs typeface="Arial"/>
                <a:sym typeface="Arial"/>
              </a:rPr>
              <a:t>https://rapids.ai/hpo</a:t>
            </a:r>
            <a:endParaRPr sz="2400">
              <a:solidFill>
                <a:srgbClr val="A946E0"/>
              </a:solidFill>
              <a:latin typeface="Arial"/>
              <a:ea typeface="Arial"/>
              <a:cs typeface="Arial"/>
              <a:sym typeface="Arial"/>
            </a:endParaRPr>
          </a:p>
        </p:txBody>
      </p:sp>
      <p:pic>
        <p:nvPicPr>
          <p:cNvPr id="1483" name="Google Shape;1483;p66"/>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917530" y="2387044"/>
            <a:ext cx="11190419" cy="6294611"/>
          </a:xfrm>
          <a:prstGeom prst="rect">
            <a:avLst/>
          </a:prstGeom>
          <a:noFill/>
          <a:ln>
            <a:noFill/>
          </a:ln>
        </p:spPr>
      </p:pic>
      <p:sp>
        <p:nvSpPr>
          <p:cNvPr id="1484" name="Google Shape;1484;p66"/>
          <p:cNvSpPr/>
          <p:nvPr/>
        </p:nvSpPr>
        <p:spPr>
          <a:xfrm>
            <a:off x="14576375" y="7039450"/>
            <a:ext cx="2515500" cy="12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5" name="Google Shape;1485;p66"/>
          <p:cNvPicPr preferRelativeResize="0"/>
          <p:nvPr/>
        </p:nvPicPr>
        <p:blipFill>
          <a:blip r:embed="rId4">
            <a:alphaModFix/>
          </a:blip>
          <a:stretch>
            <a:fillRect/>
          </a:stretch>
        </p:blipFill>
        <p:spPr>
          <a:xfrm>
            <a:off x="14559013" y="7254676"/>
            <a:ext cx="2244624" cy="864925"/>
          </a:xfrm>
          <a:prstGeom prst="rect">
            <a:avLst/>
          </a:prstGeom>
          <a:noFill/>
          <a:ln>
            <a:noFill/>
          </a:ln>
        </p:spPr>
      </p:pic>
      <p:pic>
        <p:nvPicPr>
          <p:cNvPr id="1486" name="Google Shape;1486;p6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0955550" y="8362625"/>
            <a:ext cx="1943090" cy="1295400"/>
          </a:xfrm>
          <a:prstGeom prst="rect">
            <a:avLst/>
          </a:prstGeom>
          <a:noFill/>
          <a:ln>
            <a:noFill/>
          </a:ln>
        </p:spPr>
      </p:pic>
      <p:pic>
        <p:nvPicPr>
          <p:cNvPr id="1487" name="Google Shape;1487;p66"/>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13747700" y="8180512"/>
            <a:ext cx="1545450" cy="1354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6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HPO Use Case: 100-Job Random Forest Airline Model</a:t>
            </a:r>
            <a:endParaRPr/>
          </a:p>
        </p:txBody>
      </p:sp>
      <p:sp>
        <p:nvSpPr>
          <p:cNvPr id="1493" name="Google Shape;1493;p6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Huge speedups translate into &gt;7x TCO reduction</a:t>
            </a:r>
            <a:endParaRPr/>
          </a:p>
        </p:txBody>
      </p:sp>
      <p:pic>
        <p:nvPicPr>
          <p:cNvPr id="1494" name="Google Shape;1494;p6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91542" y="3634213"/>
            <a:ext cx="16504914" cy="4402183"/>
          </a:xfrm>
          <a:prstGeom prst="rect">
            <a:avLst/>
          </a:prstGeom>
          <a:noFill/>
          <a:ln>
            <a:noFill/>
          </a:ln>
        </p:spPr>
      </p:pic>
      <p:sp>
        <p:nvSpPr>
          <p:cNvPr id="1495" name="Google Shape;1495;p67"/>
          <p:cNvSpPr/>
          <p:nvPr/>
        </p:nvSpPr>
        <p:spPr>
          <a:xfrm>
            <a:off x="2237875" y="8710425"/>
            <a:ext cx="138483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3C4043"/>
                </a:solidFill>
                <a:latin typeface="Roboto"/>
                <a:ea typeface="Roboto"/>
                <a:cs typeface="Roboto"/>
                <a:sym typeface="Roboto"/>
              </a:rPr>
              <a:t>Based on sample Random Forest training code from cloud-ml-examples repository, running on Azure ML. 10 concurrent workers with 100 total runs, 100M rows, 5-fold cross-validation per run.</a:t>
            </a:r>
            <a:br>
              <a:rPr lang="en-US" sz="1000">
                <a:solidFill>
                  <a:schemeClr val="lt1"/>
                </a:solidFill>
                <a:latin typeface="Arial"/>
                <a:ea typeface="Arial"/>
                <a:cs typeface="Arial"/>
                <a:sym typeface="Arial"/>
              </a:rPr>
            </a:b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GPU nodes: 10x Standard_NC6s_v3, 1 V100 16G, vCPU 6 memory 112G, Xeon E5-2690 v4 (Broadwell) - $3.366/hour</a:t>
            </a:r>
            <a:br>
              <a:rPr lang="en-US" sz="1000">
                <a:solidFill>
                  <a:schemeClr val="lt1"/>
                </a:solidFill>
                <a:latin typeface="Arial"/>
                <a:ea typeface="Arial"/>
                <a:cs typeface="Arial"/>
                <a:sym typeface="Arial"/>
              </a:rPr>
            </a:br>
            <a:r>
              <a:rPr lang="en-US" sz="1000">
                <a:solidFill>
                  <a:srgbClr val="3C4043"/>
                </a:solidFill>
                <a:latin typeface="Roboto"/>
                <a:ea typeface="Roboto"/>
                <a:cs typeface="Roboto"/>
                <a:sym typeface="Roboto"/>
              </a:rPr>
              <a:t>CPU nodes: 10x Standard_DS5_v2, vCPU 16 memory 56G, Xeon E5-2673 v3 (Haswell) or v4 (Broadwell) - $1.017/hour"</a:t>
            </a:r>
            <a:endParaRPr sz="1000">
              <a:solidFill>
                <a:schemeClr val="lt1"/>
              </a:solidFill>
              <a:latin typeface="Arial"/>
              <a:ea typeface="Arial"/>
              <a:cs typeface="Arial"/>
              <a:sym typeface="Arial"/>
            </a:endParaRPr>
          </a:p>
        </p:txBody>
      </p:sp>
      <p:sp>
        <p:nvSpPr>
          <p:cNvPr id="1496" name="Google Shape;1496;p67"/>
          <p:cNvSpPr txBox="1"/>
          <p:nvPr/>
        </p:nvSpPr>
        <p:spPr>
          <a:xfrm rot="-5400000">
            <a:off x="1606625" y="5554078"/>
            <a:ext cx="5850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Cost</a:t>
            </a:r>
            <a:endParaRPr sz="1200">
              <a:latin typeface="Verdana"/>
              <a:ea typeface="Verdana"/>
              <a:cs typeface="Verdana"/>
              <a:sym typeface="Verdana"/>
            </a:endParaRPr>
          </a:p>
        </p:txBody>
      </p:sp>
      <p:sp>
        <p:nvSpPr>
          <p:cNvPr id="1497" name="Google Shape;1497;p67"/>
          <p:cNvSpPr txBox="1"/>
          <p:nvPr/>
        </p:nvSpPr>
        <p:spPr>
          <a:xfrm rot="-5400000">
            <a:off x="9177600" y="5554078"/>
            <a:ext cx="8808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Verdana"/>
                <a:ea typeface="Verdana"/>
                <a:cs typeface="Verdana"/>
                <a:sym typeface="Verdana"/>
              </a:rPr>
              <a:t>Speedup</a:t>
            </a:r>
            <a:endParaRPr sz="1200">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160" name="Google Shape;160;p2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Bane of Productivity and Performance</a:t>
            </a:r>
            <a:endParaRPr/>
          </a:p>
        </p:txBody>
      </p:sp>
      <p:sp>
        <p:nvSpPr>
          <p:cNvPr id="161" name="Google Shape;161;p22"/>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62" name="Google Shape;162;p22"/>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63" name="Google Shape;163;p22"/>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164" name="Google Shape;164;p22"/>
          <p:cNvGrpSpPr/>
          <p:nvPr/>
        </p:nvGrpSpPr>
        <p:grpSpPr>
          <a:xfrm>
            <a:off x="4457564" y="4507686"/>
            <a:ext cx="3387118" cy="3385062"/>
            <a:chOff x="41147" y="4310438"/>
            <a:chExt cx="3387118" cy="3385062"/>
          </a:xfrm>
        </p:grpSpPr>
        <p:sp>
          <p:nvSpPr>
            <p:cNvPr id="165" name="Google Shape;165;p22"/>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6" name="Google Shape;166;p22"/>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7" name="Google Shape;167;p22"/>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8" name="Google Shape;168;p22"/>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69" name="Google Shape;169;p22"/>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0" name="Google Shape;170;p22"/>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1" name="Google Shape;171;p22"/>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2" name="Google Shape;172;p22"/>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73" name="Google Shape;173;p22"/>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174" name="Google Shape;174;p22"/>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5" name="Google Shape;175;p22"/>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176" name="Google Shape;176;p22"/>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177" name="Google Shape;177;p22"/>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78" name="Google Shape;178;p22"/>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179" name="Google Shape;179;p22"/>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180" name="Google Shape;180;p22"/>
          <p:cNvSpPr/>
          <p:nvPr/>
        </p:nvSpPr>
        <p:spPr>
          <a:xfrm>
            <a:off x="5108072" y="6107320"/>
            <a:ext cx="2216175" cy="20557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sp>
        <p:nvSpPr>
          <p:cNvPr id="181" name="Google Shape;181;p22"/>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182" name="Google Shape;182;p22"/>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183" name="Google Shape;183;p22"/>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184" name="Google Shape;184;p22"/>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185" name="Google Shape;185;p22"/>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186" name="Google Shape;186;p22"/>
          <p:cNvSpPr/>
          <p:nvPr/>
        </p:nvSpPr>
        <p:spPr>
          <a:xfrm>
            <a:off x="9029729" y="8674063"/>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187" name="Google Shape;187;p22"/>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188" name="Google Shape;188;p22"/>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189" name="Google Shape;189;p22"/>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190" name="Google Shape;190;p22"/>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191" name="Google Shape;191;p22"/>
          <p:cNvGrpSpPr/>
          <p:nvPr/>
        </p:nvGrpSpPr>
        <p:grpSpPr>
          <a:xfrm>
            <a:off x="12278144" y="4781002"/>
            <a:ext cx="1102936" cy="1108006"/>
            <a:chOff x="15478450" y="3449957"/>
            <a:chExt cx="1657350" cy="1664968"/>
          </a:xfrm>
        </p:grpSpPr>
        <p:sp>
          <p:nvSpPr>
            <p:cNvPr id="192" name="Google Shape;192;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3" name="Google Shape;193;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4" name="Google Shape;194;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5" name="Google Shape;195;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6" name="Google Shape;196;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7" name="Google Shape;197;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8" name="Google Shape;198;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199" name="Google Shape;199;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0" name="Google Shape;200;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1" name="Google Shape;201;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2" name="Google Shape;202;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3" name="Google Shape;203;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4" name="Google Shape;204;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5" name="Google Shape;205;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6" name="Google Shape;206;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7" name="Google Shape;207;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8" name="Google Shape;208;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09" name="Google Shape;209;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0" name="Google Shape;210;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1" name="Google Shape;211;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2" name="Google Shape;212;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3" name="Google Shape;213;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4" name="Google Shape;214;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5" name="Google Shape;215;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6" name="Google Shape;216;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7" name="Google Shape;217;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8" name="Google Shape;218;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19" name="Google Shape;219;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0" name="Google Shape;220;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1" name="Google Shape;221;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2" name="Google Shape;222;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3" name="Google Shape;223;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4" name="Google Shape;224;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5" name="Google Shape;225;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6" name="Google Shape;226;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7" name="Google Shape;227;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8" name="Google Shape;228;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29" name="Google Shape;229;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0" name="Google Shape;230;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1" name="Google Shape;231;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2" name="Google Shape;232;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3" name="Google Shape;233;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4" name="Google Shape;234;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5" name="Google Shape;235;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6" name="Google Shape;236;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7" name="Google Shape;237;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8" name="Google Shape;238;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39" name="Google Shape;239;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0" name="Google Shape;240;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1" name="Google Shape;241;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2" name="Google Shape;242;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3" name="Google Shape;243;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4" name="Google Shape;244;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5" name="Google Shape;245;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6" name="Google Shape;246;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7" name="Google Shape;247;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8" name="Google Shape;248;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49" name="Google Shape;249;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0" name="Google Shape;250;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1" name="Google Shape;251;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2" name="Google Shape;252;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3" name="Google Shape;253;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4" name="Google Shape;254;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5" name="Google Shape;255;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6" name="Google Shape;256;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7" name="Google Shape;257;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8" name="Google Shape;258;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59" name="Google Shape;259;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0" name="Google Shape;260;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1" name="Google Shape;261;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2" name="Google Shape;262;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3" name="Google Shape;263;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4" name="Google Shape;264;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5" name="Google Shape;265;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6" name="Google Shape;266;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7" name="Google Shape;267;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8" name="Google Shape;268;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69" name="Google Shape;269;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0" name="Google Shape;270;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1" name="Google Shape;271;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2" name="Google Shape;272;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3" name="Google Shape;273;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4" name="Google Shape;274;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5" name="Google Shape;275;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6" name="Google Shape;276;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77" name="Google Shape;277;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278" name="Google Shape;278;p22"/>
          <p:cNvGrpSpPr/>
          <p:nvPr/>
        </p:nvGrpSpPr>
        <p:grpSpPr>
          <a:xfrm>
            <a:off x="12278144" y="6544715"/>
            <a:ext cx="1102936" cy="1108006"/>
            <a:chOff x="15478450" y="3449957"/>
            <a:chExt cx="1657350" cy="1664968"/>
          </a:xfrm>
        </p:grpSpPr>
        <p:sp>
          <p:nvSpPr>
            <p:cNvPr id="279" name="Google Shape;279;p22"/>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0" name="Google Shape;280;p22"/>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1" name="Google Shape;281;p22"/>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2" name="Google Shape;282;p22"/>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3" name="Google Shape;283;p22"/>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4" name="Google Shape;284;p22"/>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5" name="Google Shape;285;p22"/>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6" name="Google Shape;286;p22"/>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7" name="Google Shape;287;p22"/>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8" name="Google Shape;288;p22"/>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89" name="Google Shape;289;p22"/>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0" name="Google Shape;290;p22"/>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1" name="Google Shape;291;p22"/>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2" name="Google Shape;292;p22"/>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3" name="Google Shape;293;p22"/>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4" name="Google Shape;294;p22"/>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5" name="Google Shape;295;p22"/>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6" name="Google Shape;296;p22"/>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7" name="Google Shape;297;p22"/>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8" name="Google Shape;298;p22"/>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299" name="Google Shape;299;p22"/>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0" name="Google Shape;300;p22"/>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1" name="Google Shape;301;p22"/>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2" name="Google Shape;302;p22"/>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3" name="Google Shape;303;p22"/>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4" name="Google Shape;304;p22"/>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5" name="Google Shape;305;p22"/>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6" name="Google Shape;306;p22"/>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7" name="Google Shape;307;p22"/>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8" name="Google Shape;308;p22"/>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09" name="Google Shape;309;p22"/>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0" name="Google Shape;310;p22"/>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1" name="Google Shape;311;p22"/>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2" name="Google Shape;312;p22"/>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3" name="Google Shape;313;p22"/>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4" name="Google Shape;314;p22"/>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5" name="Google Shape;315;p22"/>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6" name="Google Shape;316;p22"/>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7" name="Google Shape;317;p22"/>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8" name="Google Shape;318;p22"/>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19" name="Google Shape;319;p22"/>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0" name="Google Shape;320;p22"/>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1" name="Google Shape;321;p22"/>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2" name="Google Shape;322;p22"/>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3" name="Google Shape;323;p22"/>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4" name="Google Shape;324;p22"/>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5" name="Google Shape;325;p22"/>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6" name="Google Shape;326;p22"/>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7" name="Google Shape;327;p22"/>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8" name="Google Shape;328;p22"/>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29" name="Google Shape;329;p22"/>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0" name="Google Shape;330;p22"/>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1" name="Google Shape;331;p22"/>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2" name="Google Shape;332;p22"/>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3" name="Google Shape;333;p22"/>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4" name="Google Shape;334;p22"/>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5" name="Google Shape;335;p22"/>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6" name="Google Shape;336;p22"/>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7" name="Google Shape;337;p22"/>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8" name="Google Shape;338;p22"/>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39" name="Google Shape;339;p22"/>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0" name="Google Shape;340;p22"/>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1" name="Google Shape;341;p22"/>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2" name="Google Shape;342;p22"/>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3" name="Google Shape;343;p22"/>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4" name="Google Shape;344;p22"/>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5" name="Google Shape;345;p22"/>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6" name="Google Shape;346;p22"/>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7" name="Google Shape;347;p22"/>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8" name="Google Shape;348;p22"/>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49" name="Google Shape;349;p22"/>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0" name="Google Shape;350;p22"/>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1" name="Google Shape;351;p22"/>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2" name="Google Shape;352;p22"/>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3" name="Google Shape;353;p22"/>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4" name="Google Shape;354;p22"/>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5" name="Google Shape;355;p22"/>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6" name="Google Shape;356;p22"/>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7" name="Google Shape;357;p22"/>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8" name="Google Shape;358;p22"/>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59" name="Google Shape;359;p22"/>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0" name="Google Shape;360;p22"/>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1" name="Google Shape;361;p22"/>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2" name="Google Shape;362;p22"/>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3" name="Google Shape;363;p22"/>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64" name="Google Shape;364;p22"/>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65" name="Google Shape;365;p22"/>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366" name="Google Shape;366;p22"/>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367" name="Google Shape;367;p22"/>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368" name="Google Shape;368;p22"/>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369" name="Google Shape;369;p22"/>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68"/>
          <p:cNvSpPr txBox="1">
            <a:spLocks noGrp="1"/>
          </p:cNvSpPr>
          <p:nvPr>
            <p:ph type="body" idx="1"/>
          </p:nvPr>
        </p:nvSpPr>
        <p:spPr>
          <a:xfrm>
            <a:off x="861250" y="3505050"/>
            <a:ext cx="7433700" cy="6198300"/>
          </a:xfrm>
          <a:prstGeom prst="rect">
            <a:avLst/>
          </a:prstGeom>
        </p:spPr>
        <p:txBody>
          <a:bodyPr spcFirstLastPara="1" wrap="square" lIns="91425" tIns="45700" rIns="91425" bIns="45700" anchor="t" anchorCtr="0">
            <a:noAutofit/>
          </a:bodyPr>
          <a:lstStyle/>
          <a:p>
            <a:pPr marL="457200" lvl="0" indent="-381000" algn="l" rtl="0">
              <a:spcBef>
                <a:spcPts val="1500"/>
              </a:spcBef>
              <a:spcAft>
                <a:spcPts val="0"/>
              </a:spcAft>
              <a:buSzPts val="2400"/>
              <a:buChar char="▸"/>
            </a:pPr>
            <a:r>
              <a:rPr lang="en-US" u="sng">
                <a:solidFill>
                  <a:schemeClr val="hlink"/>
                </a:solidFill>
                <a:hlinkClick r:id="rId3"/>
              </a:rPr>
              <a:t>SHAP </a:t>
            </a:r>
            <a:r>
              <a:rPr lang="en-US"/>
              <a:t>provides a principled way to explain the impact of input features on each prediction or on the model overall - critical for interpretability</a:t>
            </a:r>
            <a:br>
              <a:rPr lang="en-US"/>
            </a:br>
            <a:endParaRPr/>
          </a:p>
          <a:p>
            <a:pPr marL="457200" lvl="0" indent="-381000" algn="l" rtl="0">
              <a:spcBef>
                <a:spcPts val="0"/>
              </a:spcBef>
              <a:spcAft>
                <a:spcPts val="0"/>
              </a:spcAft>
              <a:buSzPts val="2400"/>
              <a:buChar char="▸"/>
            </a:pPr>
            <a:r>
              <a:rPr lang="en-US"/>
              <a:t>SHAP has often been too computationally-expensive to deploy for large-scale production</a:t>
            </a:r>
            <a:br>
              <a:rPr lang="en-US"/>
            </a:br>
            <a:endParaRPr/>
          </a:p>
          <a:p>
            <a:pPr marL="457200" lvl="0" indent="-381000" algn="l" rtl="0">
              <a:spcBef>
                <a:spcPts val="0"/>
              </a:spcBef>
              <a:spcAft>
                <a:spcPts val="0"/>
              </a:spcAft>
              <a:buSzPts val="2400"/>
              <a:buChar char="▸"/>
            </a:pPr>
            <a:r>
              <a:rPr lang="en-US"/>
              <a:t>RAPIDS ships with GPU-accelerated SHAP for XGBoost with speedups of 20x or more (</a:t>
            </a:r>
            <a:r>
              <a:rPr lang="en-US" u="sng">
                <a:solidFill>
                  <a:schemeClr val="hlink"/>
                </a:solidFill>
                <a:hlinkClick r:id="rId4"/>
              </a:rPr>
              <a:t>demo code available in the XGBoost repo</a:t>
            </a:r>
            <a:r>
              <a:rPr lang="en-US"/>
              <a:t>)</a:t>
            </a:r>
            <a:br>
              <a:rPr lang="en-US"/>
            </a:br>
            <a:br>
              <a:rPr lang="en-US"/>
            </a:br>
            <a:endParaRPr/>
          </a:p>
          <a:p>
            <a:pPr marL="457200" lvl="0" indent="-381000" algn="l" rtl="0">
              <a:spcBef>
                <a:spcPts val="0"/>
              </a:spcBef>
              <a:spcAft>
                <a:spcPts val="0"/>
              </a:spcAft>
              <a:buSzPts val="2400"/>
              <a:buChar char="▸"/>
            </a:pPr>
            <a:r>
              <a:rPr lang="en-US"/>
              <a:t>RAPIDS 0.17 will include Kernel and Permutation explainers for black box models and cuML</a:t>
            </a:r>
            <a:endParaRPr/>
          </a:p>
        </p:txBody>
      </p:sp>
      <p:sp>
        <p:nvSpPr>
          <p:cNvPr id="1504" name="Google Shape;1504;p68"/>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SHAP Explainability</a:t>
            </a:r>
            <a:endParaRPr/>
          </a:p>
        </p:txBody>
      </p:sp>
      <p:sp>
        <p:nvSpPr>
          <p:cNvPr id="1505" name="Google Shape;1505;p68"/>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GPUTreeSHAP for XGBoost</a:t>
            </a:r>
            <a:endParaRPr/>
          </a:p>
        </p:txBody>
      </p:sp>
      <p:pic>
        <p:nvPicPr>
          <p:cNvPr id="1506" name="Google Shape;1506;p68" title="Chart"/>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583725" y="3505049"/>
            <a:ext cx="9383625" cy="5802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graphicFrame>
        <p:nvGraphicFramePr>
          <p:cNvPr id="1511" name="Google Shape;1511;p69"/>
          <p:cNvGraphicFramePr/>
          <p:nvPr/>
        </p:nvGraphicFramePr>
        <p:xfrm>
          <a:off x="2617968" y="3105438"/>
          <a:ext cx="12712425" cy="6004560"/>
        </p:xfrm>
        <a:graphic>
          <a:graphicData uri="http://schemas.openxmlformats.org/drawingml/2006/table">
            <a:tbl>
              <a:tblPr firstRow="1" bandRow="1">
                <a:noFill/>
                <a:tableStyleId>{235D6071-0676-41AA-B21E-C59D3EEC2289}</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
        <p:nvSpPr>
          <p:cNvPr id="1512" name="Google Shape;1512;p6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 </a:t>
            </a:r>
            <a:endParaRPr/>
          </a:p>
        </p:txBody>
      </p:sp>
      <p:sp>
        <p:nvSpPr>
          <p:cNvPr id="1513" name="Google Shape;1513;p69"/>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0.16 - October 2020</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7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 cuML</a:t>
            </a:r>
            <a:endParaRPr/>
          </a:p>
        </p:txBody>
      </p:sp>
      <p:sp>
        <p:nvSpPr>
          <p:cNvPr id="1519" name="Google Shape;1519;p70"/>
          <p:cNvSpPr txBox="1">
            <a:spLocks noGrp="1"/>
          </p:cNvSpPr>
          <p:nvPr>
            <p:ph type="body" idx="2"/>
          </p:nvPr>
        </p:nvSpPr>
        <p:spPr>
          <a:xfrm>
            <a:off x="830580" y="2221797"/>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2020 EOY Plan</a:t>
            </a:r>
            <a:endParaRPr/>
          </a:p>
        </p:txBody>
      </p:sp>
      <p:graphicFrame>
        <p:nvGraphicFramePr>
          <p:cNvPr id="1520" name="Google Shape;1520;p70"/>
          <p:cNvGraphicFramePr/>
          <p:nvPr/>
        </p:nvGraphicFramePr>
        <p:xfrm>
          <a:off x="2617968" y="3105438"/>
          <a:ext cx="12712425" cy="6004560"/>
        </p:xfrm>
        <a:graphic>
          <a:graphicData uri="http://schemas.openxmlformats.org/drawingml/2006/table">
            <a:tbl>
              <a:tblPr firstRow="1" bandRow="1">
                <a:noFill/>
                <a:tableStyleId>{235D6071-0676-41AA-B21E-C59D3EEC2289}</a:tableStyleId>
              </a:tblPr>
              <a:tblGrid>
                <a:gridCol w="5415975">
                  <a:extLst>
                    <a:ext uri="{9D8B030D-6E8A-4147-A177-3AD203B41FA5}">
                      <a16:colId xmlns:a16="http://schemas.microsoft.com/office/drawing/2014/main" val="20000"/>
                    </a:ext>
                  </a:extLst>
                </a:gridCol>
                <a:gridCol w="3648225">
                  <a:extLst>
                    <a:ext uri="{9D8B030D-6E8A-4147-A177-3AD203B41FA5}">
                      <a16:colId xmlns:a16="http://schemas.microsoft.com/office/drawing/2014/main" val="20001"/>
                    </a:ext>
                  </a:extLst>
                </a:gridCol>
                <a:gridCol w="36482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cuML</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Gradient Boosted Decision Trees (GBDT)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spcBef>
                          <a:spcPts val="0"/>
                        </a:spcBef>
                        <a:spcAft>
                          <a:spcPts val="0"/>
                        </a:spcAft>
                        <a:buNone/>
                      </a:pPr>
                      <a:r>
                        <a:rPr lang="en-US" sz="1600" b="1">
                          <a:solidFill>
                            <a:srgbClr val="868686"/>
                          </a:solidFill>
                        </a:rPr>
                        <a:t>Linear Regression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Logistic Regression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Random Forest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K-Means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K-NN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DBSCAN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UMAP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Holt-Winters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ARIMA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T-SNE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Principal Components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Singular Value Decomposition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SVM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7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cuGraph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cxnSp>
        <p:nvCxnSpPr>
          <p:cNvPr id="1531" name="Google Shape;1531;p72"/>
          <p:cNvCxnSpPr/>
          <p:nvPr/>
        </p:nvCxnSpPr>
        <p:spPr>
          <a:xfrm rot="5400000">
            <a:off x="9143616" y="-993388"/>
            <a:ext cx="600" cy="9420000"/>
          </a:xfrm>
          <a:prstGeom prst="bentConnector3">
            <a:avLst>
              <a:gd name="adj1" fmla="val -60118685"/>
            </a:avLst>
          </a:prstGeom>
          <a:noFill/>
          <a:ln w="12700" cap="flat" cmpd="sng">
            <a:solidFill>
              <a:srgbClr val="595959"/>
            </a:solidFill>
            <a:prstDash val="solid"/>
            <a:round/>
            <a:headEnd type="none" w="sm" len="sm"/>
            <a:tailEnd type="triangle" w="med" len="med"/>
          </a:ln>
        </p:spPr>
      </p:cxnSp>
      <p:sp>
        <p:nvSpPr>
          <p:cNvPr id="1532" name="Google Shape;1532;p72"/>
          <p:cNvSpPr/>
          <p:nvPr/>
        </p:nvSpPr>
        <p:spPr>
          <a:xfrm>
            <a:off x="5196927"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cuML</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Machine Learning</a:t>
            </a:r>
            <a:endParaRPr sz="1800" b="0" i="0" u="none" strike="noStrike" cap="none">
              <a:solidFill>
                <a:srgbClr val="DBBDFF"/>
              </a:solidFill>
              <a:latin typeface="Arial"/>
              <a:ea typeface="Arial"/>
              <a:cs typeface="Arial"/>
              <a:sym typeface="Arial"/>
            </a:endParaRPr>
          </a:p>
        </p:txBody>
      </p:sp>
      <p:sp>
        <p:nvSpPr>
          <p:cNvPr id="1533" name="Google Shape;1533;p72"/>
          <p:cNvSpPr/>
          <p:nvPr/>
        </p:nvSpPr>
        <p:spPr>
          <a:xfrm>
            <a:off x="10644744"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PyTorch, TensorFlow, MxNet</a:t>
            </a:r>
            <a:endParaRPr sz="1800" b="0" i="0" u="none" strike="noStrike" cap="none">
              <a:solidFill>
                <a:srgbClr val="FFFFFF"/>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Deep Learning</a:t>
            </a:r>
            <a:endParaRPr sz="1800" b="0" i="0" u="none" strike="noStrike" cap="none">
              <a:solidFill>
                <a:srgbClr val="DBBDFF"/>
              </a:solidFill>
              <a:latin typeface="Arial"/>
              <a:ea typeface="Arial"/>
              <a:cs typeface="Arial"/>
              <a:sym typeface="Arial"/>
            </a:endParaRPr>
          </a:p>
        </p:txBody>
      </p:sp>
      <p:sp>
        <p:nvSpPr>
          <p:cNvPr id="1534" name="Google Shape;1534;p72"/>
          <p:cNvSpPr/>
          <p:nvPr/>
        </p:nvSpPr>
        <p:spPr>
          <a:xfrm>
            <a:off x="2473018" y="4962868"/>
            <a:ext cx="7900367" cy="562667"/>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Dask</a:t>
            </a:r>
            <a:endParaRPr sz="3888" b="0" i="0" u="none" strike="noStrike" cap="none">
              <a:solidFill>
                <a:schemeClr val="dk2"/>
              </a:solidFill>
              <a:latin typeface="Trebuchet MS"/>
              <a:ea typeface="Trebuchet MS"/>
              <a:cs typeface="Trebuchet MS"/>
              <a:sym typeface="Trebuchet MS"/>
            </a:endParaRPr>
          </a:p>
        </p:txBody>
      </p:sp>
      <p:sp>
        <p:nvSpPr>
          <p:cNvPr id="1535" name="Google Shape;1535;p72"/>
          <p:cNvSpPr/>
          <p:nvPr/>
        </p:nvSpPr>
        <p:spPr>
          <a:xfrm>
            <a:off x="2473019" y="5850043"/>
            <a:ext cx="2446052"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cuDF cuIO</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Analytics</a:t>
            </a:r>
            <a:endParaRPr sz="1800" b="0" i="0" u="none" strike="noStrike" cap="none">
              <a:solidFill>
                <a:srgbClr val="DBBDFF"/>
              </a:solidFill>
              <a:latin typeface="Arial"/>
              <a:ea typeface="Arial"/>
              <a:cs typeface="Arial"/>
              <a:sym typeface="Arial"/>
            </a:endParaRPr>
          </a:p>
        </p:txBody>
      </p:sp>
      <p:cxnSp>
        <p:nvCxnSpPr>
          <p:cNvPr id="1536" name="Google Shape;1536;p72"/>
          <p:cNvCxnSpPr/>
          <p:nvPr/>
        </p:nvCxnSpPr>
        <p:spPr>
          <a:xfrm rot="-5400000">
            <a:off x="11502340" y="7279750"/>
            <a:ext cx="737517" cy="0"/>
          </a:xfrm>
          <a:prstGeom prst="straightConnector1">
            <a:avLst/>
          </a:prstGeom>
          <a:noFill/>
          <a:ln w="12700" cap="flat" cmpd="sng">
            <a:solidFill>
              <a:srgbClr val="595959"/>
            </a:solidFill>
            <a:prstDash val="solid"/>
            <a:round/>
            <a:headEnd type="triangle" w="lg" len="lg"/>
            <a:tailEnd type="triangle" w="lg" len="lg"/>
          </a:ln>
        </p:spPr>
      </p:cxnSp>
      <p:sp>
        <p:nvSpPr>
          <p:cNvPr id="1537" name="Google Shape;1537;p72"/>
          <p:cNvSpPr/>
          <p:nvPr/>
        </p:nvSpPr>
        <p:spPr>
          <a:xfrm>
            <a:off x="2473018" y="7807462"/>
            <a:ext cx="13341675" cy="922047"/>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				       										GPU Memory</a:t>
            </a:r>
            <a:endParaRPr sz="3888" b="0" i="0" u="none" strike="noStrike" cap="none">
              <a:solidFill>
                <a:schemeClr val="dk2"/>
              </a:solidFill>
              <a:latin typeface="Arial"/>
              <a:ea typeface="Arial"/>
              <a:cs typeface="Arial"/>
              <a:sym typeface="Arial"/>
            </a:endParaRPr>
          </a:p>
        </p:txBody>
      </p:sp>
      <p:sp>
        <p:nvSpPr>
          <p:cNvPr id="1538" name="Google Shape;1538;p72"/>
          <p:cNvSpPr/>
          <p:nvPr/>
        </p:nvSpPr>
        <p:spPr>
          <a:xfrm>
            <a:off x="2473018"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Data Preparation</a:t>
            </a:r>
            <a:endParaRPr sz="3888" b="0" i="0" u="none" strike="noStrike" cap="none">
              <a:solidFill>
                <a:srgbClr val="000000"/>
              </a:solidFill>
              <a:latin typeface="Arial"/>
              <a:ea typeface="Arial"/>
              <a:cs typeface="Arial"/>
              <a:sym typeface="Arial"/>
            </a:endParaRPr>
          </a:p>
        </p:txBody>
      </p:sp>
      <p:sp>
        <p:nvSpPr>
          <p:cNvPr id="1539" name="Google Shape;1539;p72"/>
          <p:cNvSpPr/>
          <p:nvPr/>
        </p:nvSpPr>
        <p:spPr>
          <a:xfrm>
            <a:off x="11892883"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Visualization</a:t>
            </a:r>
            <a:endParaRPr sz="3888" b="0" i="0" u="none" strike="noStrike" cap="none">
              <a:solidFill>
                <a:srgbClr val="000000"/>
              </a:solidFill>
              <a:latin typeface="Arial"/>
              <a:ea typeface="Arial"/>
              <a:cs typeface="Arial"/>
              <a:sym typeface="Arial"/>
            </a:endParaRPr>
          </a:p>
        </p:txBody>
      </p:sp>
      <p:sp>
        <p:nvSpPr>
          <p:cNvPr id="1540" name="Google Shape;1540;p72"/>
          <p:cNvSpPr/>
          <p:nvPr/>
        </p:nvSpPr>
        <p:spPr>
          <a:xfrm>
            <a:off x="7182950" y="3716312"/>
            <a:ext cx="3922067" cy="922047"/>
          </a:xfrm>
          <a:prstGeom prst="rect">
            <a:avLst/>
          </a:prstGeom>
          <a:solidFill>
            <a:srgbClr val="666666"/>
          </a:solidFill>
          <a:ln w="9525" cap="flat" cmpd="sng">
            <a:solidFill>
              <a:srgbClr val="868686"/>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000" b="0" i="0" u="none" strike="noStrike" cap="none">
                <a:solidFill>
                  <a:schemeClr val="lt1"/>
                </a:solidFill>
                <a:latin typeface="Trebuchet MS"/>
                <a:ea typeface="Trebuchet MS"/>
                <a:cs typeface="Trebuchet MS"/>
                <a:sym typeface="Trebuchet MS"/>
              </a:rPr>
              <a:t>Model Training</a:t>
            </a:r>
            <a:endParaRPr sz="3888" b="0" i="0" u="none" strike="noStrike" cap="none">
              <a:solidFill>
                <a:srgbClr val="000000"/>
              </a:solidFill>
              <a:latin typeface="Arial"/>
              <a:ea typeface="Arial"/>
              <a:cs typeface="Arial"/>
              <a:sym typeface="Arial"/>
            </a:endParaRPr>
          </a:p>
        </p:txBody>
      </p:sp>
      <p:cxnSp>
        <p:nvCxnSpPr>
          <p:cNvPr id="1541" name="Google Shape;1541;p72"/>
          <p:cNvCxnSpPr/>
          <p:nvPr/>
        </p:nvCxnSpPr>
        <p:spPr>
          <a:xfrm rot="10800000" flipH="1">
            <a:off x="11211638"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542" name="Google Shape;1542;p72"/>
          <p:cNvSpPr/>
          <p:nvPr/>
        </p:nvSpPr>
        <p:spPr>
          <a:xfrm>
            <a:off x="13368653" y="5850043"/>
            <a:ext cx="2436280" cy="922047"/>
          </a:xfrm>
          <a:prstGeom prst="rect">
            <a:avLst/>
          </a:prstGeom>
          <a:solidFill>
            <a:srgbClr val="7400FF"/>
          </a:solidFill>
          <a:ln w="9525" cap="flat" cmpd="sng">
            <a:solidFill>
              <a:schemeClr val="lt2"/>
            </a:solidFill>
            <a:prstDash val="solid"/>
            <a:round/>
            <a:headEnd type="none" w="sm" len="sm"/>
            <a:tailEnd type="none" w="sm" len="sm"/>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Trebuchet MS"/>
                <a:ea typeface="Trebuchet MS"/>
                <a:cs typeface="Trebuchet MS"/>
                <a:sym typeface="Trebuchet MS"/>
              </a:rPr>
              <a:t>cuxfilter, pyViz, plotly</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Visualization</a:t>
            </a:r>
            <a:endParaRPr sz="3600" b="0" i="0" u="none" strike="noStrike" cap="none">
              <a:solidFill>
                <a:srgbClr val="DBBDFF"/>
              </a:solidFill>
              <a:latin typeface="Arial"/>
              <a:ea typeface="Arial"/>
              <a:cs typeface="Arial"/>
              <a:sym typeface="Arial"/>
            </a:endParaRPr>
          </a:p>
        </p:txBody>
      </p:sp>
      <p:cxnSp>
        <p:nvCxnSpPr>
          <p:cNvPr id="1543" name="Google Shape;1543;p72"/>
          <p:cNvCxnSpPr/>
          <p:nvPr/>
        </p:nvCxnSpPr>
        <p:spPr>
          <a:xfrm rot="-5400000">
            <a:off x="14226838"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44" name="Google Shape;1544;p72"/>
          <p:cNvCxnSpPr/>
          <p:nvPr/>
        </p:nvCxnSpPr>
        <p:spPr>
          <a:xfrm rot="-5400000">
            <a:off x="8781682"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45" name="Google Shape;1545;p72"/>
          <p:cNvCxnSpPr/>
          <p:nvPr/>
        </p:nvCxnSpPr>
        <p:spPr>
          <a:xfrm rot="-5400000">
            <a:off x="6061025" y="7279750"/>
            <a:ext cx="737517" cy="0"/>
          </a:xfrm>
          <a:prstGeom prst="straightConnector1">
            <a:avLst/>
          </a:prstGeom>
          <a:noFill/>
          <a:ln w="12700" cap="flat" cmpd="sng">
            <a:solidFill>
              <a:srgbClr val="595959"/>
            </a:solidFill>
            <a:prstDash val="solid"/>
            <a:round/>
            <a:headEnd type="triangle" w="lg" len="lg"/>
            <a:tailEnd type="triangle" w="lg" len="lg"/>
          </a:ln>
        </p:spPr>
      </p:cxnSp>
      <p:cxnSp>
        <p:nvCxnSpPr>
          <p:cNvPr id="1546" name="Google Shape;1546;p72"/>
          <p:cNvCxnSpPr/>
          <p:nvPr/>
        </p:nvCxnSpPr>
        <p:spPr>
          <a:xfrm rot="-5400000">
            <a:off x="3340365" y="7279750"/>
            <a:ext cx="737517" cy="0"/>
          </a:xfrm>
          <a:prstGeom prst="straightConnector1">
            <a:avLst/>
          </a:prstGeom>
          <a:noFill/>
          <a:ln w="12700" cap="flat" cmpd="sng">
            <a:solidFill>
              <a:srgbClr val="595959"/>
            </a:solidFill>
            <a:prstDash val="solid"/>
            <a:round/>
            <a:headEnd type="triangle" w="lg" len="lg"/>
            <a:tailEnd type="triangle" w="lg" len="lg"/>
          </a:ln>
        </p:spPr>
      </p:cxnSp>
      <p:pic>
        <p:nvPicPr>
          <p:cNvPr id="1547" name="Google Shape;1547;p72"/>
          <p:cNvPicPr preferRelativeResize="0"/>
          <p:nvPr/>
        </p:nvPicPr>
        <p:blipFill rotWithShape="1">
          <a:blip r:embed="rId3">
            <a:alphaModFix/>
          </a:blip>
          <a:srcRect/>
          <a:stretch/>
        </p:blipFill>
        <p:spPr>
          <a:xfrm>
            <a:off x="7451909" y="7988850"/>
            <a:ext cx="1226463" cy="561140"/>
          </a:xfrm>
          <a:prstGeom prst="rect">
            <a:avLst/>
          </a:prstGeom>
          <a:noFill/>
          <a:ln>
            <a:noFill/>
          </a:ln>
        </p:spPr>
      </p:pic>
      <p:cxnSp>
        <p:nvCxnSpPr>
          <p:cNvPr id="1548" name="Google Shape;1548;p72"/>
          <p:cNvCxnSpPr/>
          <p:nvPr/>
        </p:nvCxnSpPr>
        <p:spPr>
          <a:xfrm rot="10800000" flipH="1">
            <a:off x="6495067" y="4177335"/>
            <a:ext cx="607400" cy="527"/>
          </a:xfrm>
          <a:prstGeom prst="straightConnector1">
            <a:avLst/>
          </a:prstGeom>
          <a:noFill/>
          <a:ln w="12700" cap="flat" cmpd="sng">
            <a:solidFill>
              <a:srgbClr val="595959"/>
            </a:solidFill>
            <a:prstDash val="solid"/>
            <a:round/>
            <a:headEnd type="none" w="sm" len="sm"/>
            <a:tailEnd type="triangle" w="lg" len="lg"/>
          </a:ln>
        </p:spPr>
      </p:cxnSp>
      <p:sp>
        <p:nvSpPr>
          <p:cNvPr id="1549" name="Google Shape;1549;p7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Analytics</a:t>
            </a:r>
            <a:endParaRPr/>
          </a:p>
        </p:txBody>
      </p:sp>
      <p:sp>
        <p:nvSpPr>
          <p:cNvPr id="1550" name="Google Shape;1550;p72"/>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More Connections, More Insights</a:t>
            </a:r>
            <a:endParaRPr/>
          </a:p>
        </p:txBody>
      </p:sp>
      <p:sp>
        <p:nvSpPr>
          <p:cNvPr id="1551" name="Google Shape;1551;p72"/>
          <p:cNvSpPr/>
          <p:nvPr/>
        </p:nvSpPr>
        <p:spPr>
          <a:xfrm>
            <a:off x="1611755" y="2771728"/>
            <a:ext cx="14973300" cy="6312000"/>
          </a:xfrm>
          <a:prstGeom prst="rect">
            <a:avLst/>
          </a:prstGeom>
          <a:solidFill>
            <a:schemeClr val="lt1">
              <a:alpha val="74901"/>
            </a:schemeClr>
          </a:solidFill>
          <a:ln>
            <a:noFill/>
          </a:ln>
        </p:spPr>
        <p:txBody>
          <a:bodyPr spcFirstLastPara="1" wrap="square" lIns="152400" tIns="76200" rIns="152400" bIns="76200" anchor="ctr" anchorCtr="0">
            <a:noAutofit/>
          </a:bodyPr>
          <a:lstStyle/>
          <a:p>
            <a:pPr marL="0" marR="0" lvl="0" indent="0" algn="ctr" rtl="0">
              <a:lnSpc>
                <a:spcPct val="100000"/>
              </a:lnSpc>
              <a:spcBef>
                <a:spcPts val="0"/>
              </a:spcBef>
              <a:spcAft>
                <a:spcPts val="0"/>
              </a:spcAft>
              <a:buNone/>
            </a:pPr>
            <a:endParaRPr sz="3888" b="0" i="0" u="none" strike="noStrike" cap="none">
              <a:solidFill>
                <a:schemeClr val="lt1"/>
              </a:solidFill>
              <a:latin typeface="Arial"/>
              <a:ea typeface="Arial"/>
              <a:cs typeface="Arial"/>
              <a:sym typeface="Arial"/>
            </a:endParaRPr>
          </a:p>
        </p:txBody>
      </p:sp>
      <p:sp>
        <p:nvSpPr>
          <p:cNvPr id="1552" name="Google Shape;1552;p72"/>
          <p:cNvSpPr/>
          <p:nvPr/>
        </p:nvSpPr>
        <p:spPr>
          <a:xfrm>
            <a:off x="7920836" y="5850043"/>
            <a:ext cx="2446052" cy="922047"/>
          </a:xfrm>
          <a:prstGeom prst="rect">
            <a:avLst/>
          </a:prstGeom>
          <a:solidFill>
            <a:srgbClr val="7400FF"/>
          </a:solidFill>
          <a:ln w="9525" cap="flat" cmpd="sng">
            <a:solidFill>
              <a:schemeClr val="lt2"/>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cuGraph</a:t>
            </a:r>
            <a:endParaRPr sz="1800" b="0" i="0" u="none" strike="noStrike" cap="none">
              <a:solidFill>
                <a:schemeClr val="lt1"/>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1800" b="0" i="0" u="none" strike="noStrike" cap="none">
                <a:solidFill>
                  <a:srgbClr val="DBBDFF"/>
                </a:solidFill>
                <a:latin typeface="Trebuchet MS"/>
                <a:ea typeface="Trebuchet MS"/>
                <a:cs typeface="Trebuchet MS"/>
                <a:sym typeface="Trebuchet MS"/>
              </a:rPr>
              <a:t>Graph Analytics</a:t>
            </a:r>
            <a:endParaRPr sz="1800" b="0" i="0" u="none" strike="noStrike" cap="none">
              <a:solidFill>
                <a:srgbClr val="DBBD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7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Goals and Benefits of cuGraph</a:t>
            </a:r>
            <a:endParaRPr/>
          </a:p>
        </p:txBody>
      </p:sp>
      <p:sp>
        <p:nvSpPr>
          <p:cNvPr id="1559" name="Google Shape;1559;p73"/>
          <p:cNvSpPr txBox="1">
            <a:spLocks noGrp="1"/>
          </p:cNvSpPr>
          <p:nvPr>
            <p:ph type="body" idx="1"/>
          </p:nvPr>
        </p:nvSpPr>
        <p:spPr>
          <a:xfrm>
            <a:off x="1595025" y="3392175"/>
            <a:ext cx="6519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rgbClr val="7400FF"/>
                </a:solidFill>
              </a:rPr>
              <a:t>BREAKTHROUGH PERFORMANCE</a:t>
            </a:r>
            <a:endParaRPr/>
          </a:p>
          <a:p>
            <a:pPr marL="283111" lvl="0" indent="-283111" algn="l" rtl="0">
              <a:lnSpc>
                <a:spcPct val="90000"/>
              </a:lnSpc>
              <a:spcBef>
                <a:spcPts val="1000"/>
              </a:spcBef>
              <a:spcAft>
                <a:spcPts val="0"/>
              </a:spcAft>
              <a:buSzPts val="1920"/>
              <a:buChar char="▸"/>
            </a:pPr>
            <a:r>
              <a:rPr lang="en-US"/>
              <a:t>Up to 500 million edges on a single 32GB GPU</a:t>
            </a:r>
            <a:endParaRPr/>
          </a:p>
          <a:p>
            <a:pPr marL="283110" lvl="0" indent="-283110" algn="l" rtl="0">
              <a:lnSpc>
                <a:spcPct val="90000"/>
              </a:lnSpc>
              <a:spcBef>
                <a:spcPts val="1000"/>
              </a:spcBef>
              <a:spcAft>
                <a:spcPts val="0"/>
              </a:spcAft>
              <a:buSzPts val="1920"/>
              <a:buChar char="▸"/>
            </a:pPr>
            <a:r>
              <a:rPr lang="en-US"/>
              <a:t>Multi-GPU support for scaling into the billions of edges</a:t>
            </a:r>
            <a:endParaRPr/>
          </a:p>
          <a:p>
            <a:pPr marL="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B3B3B3"/>
              </a:buClr>
              <a:buSzPts val="2240"/>
              <a:buNone/>
            </a:pPr>
            <a:r>
              <a:rPr lang="en-US" sz="2800">
                <a:solidFill>
                  <a:srgbClr val="7400FF"/>
                </a:solidFill>
              </a:rPr>
              <a:t>SEAMLESS INTEGRATION WITH cuDF AND cuML</a:t>
            </a:r>
            <a:endParaRPr sz="2800">
              <a:solidFill>
                <a:srgbClr val="7400FF"/>
              </a:solidFill>
            </a:endParaRPr>
          </a:p>
          <a:p>
            <a:pPr marL="283110" lvl="0" indent="-283110" algn="l" rtl="0">
              <a:lnSpc>
                <a:spcPct val="90000"/>
              </a:lnSpc>
              <a:spcBef>
                <a:spcPts val="1000"/>
              </a:spcBef>
              <a:spcAft>
                <a:spcPts val="0"/>
              </a:spcAft>
              <a:buClr>
                <a:srgbClr val="7400FF"/>
              </a:buClr>
              <a:buSzPts val="1920"/>
              <a:buChar char="▸"/>
            </a:pPr>
            <a:r>
              <a:rPr lang="en-US"/>
              <a:t>Property Graph support via DataFrames</a:t>
            </a:r>
            <a:endParaRPr/>
          </a:p>
        </p:txBody>
      </p:sp>
      <p:sp>
        <p:nvSpPr>
          <p:cNvPr id="1560" name="Google Shape;1560;p7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Focus on Features and User Experience</a:t>
            </a:r>
            <a:endParaRPr/>
          </a:p>
        </p:txBody>
      </p:sp>
      <p:sp>
        <p:nvSpPr>
          <p:cNvPr id="1561" name="Google Shape;1561;p73"/>
          <p:cNvSpPr txBox="1">
            <a:spLocks noGrp="1"/>
          </p:cNvSpPr>
          <p:nvPr>
            <p:ph type="body" idx="1"/>
          </p:nvPr>
        </p:nvSpPr>
        <p:spPr>
          <a:xfrm>
            <a:off x="10524550" y="3166350"/>
            <a:ext cx="59310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2000"/>
              </a:spcBef>
              <a:spcAft>
                <a:spcPts val="0"/>
              </a:spcAft>
              <a:buSzPts val="2240"/>
              <a:buNone/>
            </a:pPr>
            <a:r>
              <a:rPr lang="en-US" sz="2800">
                <a:solidFill>
                  <a:srgbClr val="7400FF"/>
                </a:solidFill>
              </a:rPr>
              <a:t>MULTIPLE APIs</a:t>
            </a:r>
            <a:endParaRPr/>
          </a:p>
          <a:p>
            <a:pPr marL="283110" lvl="0" indent="-283110" algn="l" rtl="0">
              <a:lnSpc>
                <a:spcPct val="90000"/>
              </a:lnSpc>
              <a:spcBef>
                <a:spcPts val="1000"/>
              </a:spcBef>
              <a:spcAft>
                <a:spcPts val="0"/>
              </a:spcAft>
              <a:buSzPts val="1920"/>
              <a:buChar char="▸"/>
            </a:pPr>
            <a:r>
              <a:rPr lang="en-US" b="1"/>
              <a:t>Python: </a:t>
            </a:r>
            <a:r>
              <a:rPr lang="en-US"/>
              <a:t>Familiar NetworkX-like API</a:t>
            </a:r>
            <a:endParaRPr/>
          </a:p>
          <a:p>
            <a:pPr marL="283110" lvl="0" indent="-283110" algn="l" rtl="0">
              <a:lnSpc>
                <a:spcPct val="90000"/>
              </a:lnSpc>
              <a:spcBef>
                <a:spcPts val="1000"/>
              </a:spcBef>
              <a:spcAft>
                <a:spcPts val="0"/>
              </a:spcAft>
              <a:buSzPts val="1920"/>
              <a:buChar char="▸"/>
            </a:pPr>
            <a:r>
              <a:rPr lang="en-US" b="1"/>
              <a:t>C/C++: </a:t>
            </a:r>
            <a:r>
              <a:rPr lang="en-US"/>
              <a:t>lower-level granular control for application developers</a:t>
            </a:r>
            <a:endParaRPr/>
          </a:p>
          <a:p>
            <a:pPr marL="283110" lvl="0" indent="0" algn="l" rtl="0">
              <a:lnSpc>
                <a:spcPct val="90000"/>
              </a:lnSpc>
              <a:spcBef>
                <a:spcPts val="1000"/>
              </a:spcBef>
              <a:spcAft>
                <a:spcPts val="0"/>
              </a:spcAft>
              <a:buNone/>
            </a:pPr>
            <a:endParaRPr/>
          </a:p>
          <a:p>
            <a:pPr marL="0" lvl="0" indent="0" algn="l" rtl="0">
              <a:lnSpc>
                <a:spcPct val="90000"/>
              </a:lnSpc>
              <a:spcBef>
                <a:spcPts val="2000"/>
              </a:spcBef>
              <a:spcAft>
                <a:spcPts val="0"/>
              </a:spcAft>
              <a:buClr>
                <a:srgbClr val="7400FF"/>
              </a:buClr>
              <a:buSzPts val="2240"/>
              <a:buNone/>
            </a:pPr>
            <a:r>
              <a:rPr lang="en-US" sz="2800">
                <a:solidFill>
                  <a:srgbClr val="7400FF"/>
                </a:solidFill>
              </a:rPr>
              <a:t>GROWING FUNCTIONALITY</a:t>
            </a:r>
            <a:endParaRPr/>
          </a:p>
          <a:p>
            <a:pPr marL="283110" lvl="0" indent="-283110" algn="l" rtl="0">
              <a:lnSpc>
                <a:spcPct val="90000"/>
              </a:lnSpc>
              <a:spcBef>
                <a:spcPts val="1000"/>
              </a:spcBef>
              <a:spcAft>
                <a:spcPts val="0"/>
              </a:spcAft>
              <a:buClr>
                <a:srgbClr val="7400FF"/>
              </a:buClr>
              <a:buSzPts val="1920"/>
              <a:buChar char="▸"/>
            </a:pPr>
            <a:r>
              <a:rPr lang="en-US">
                <a:solidFill>
                  <a:srgbClr val="868686"/>
                </a:solidFill>
              </a:rPr>
              <a:t>Extensive collection of algorithm, primitive, and utility functions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74"/>
          <p:cNvSpPr txBox="1"/>
          <p:nvPr/>
        </p:nvSpPr>
        <p:spPr>
          <a:xfrm>
            <a:off x="12881306" y="2771425"/>
            <a:ext cx="2691122" cy="1743965"/>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Dask cuGraph</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Dask 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cuDF</a:t>
            </a:r>
            <a:endParaRPr sz="2400" b="0" i="0" u="none" strike="noStrike" cap="none">
              <a:solidFill>
                <a:srgbClr val="4D4D4D"/>
              </a:solidFill>
              <a:latin typeface="Trebuchet MS"/>
              <a:ea typeface="Trebuchet MS"/>
              <a:cs typeface="Trebuchet MS"/>
              <a:sym typeface="Trebuchet MS"/>
            </a:endParaRPr>
          </a:p>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Numpy</a:t>
            </a:r>
            <a:endParaRPr sz="2400" b="0" i="0" u="none" strike="noStrike" cap="none">
              <a:solidFill>
                <a:srgbClr val="4D4D4D"/>
              </a:solidFill>
              <a:latin typeface="Trebuchet MS"/>
              <a:ea typeface="Trebuchet MS"/>
              <a:cs typeface="Trebuchet MS"/>
              <a:sym typeface="Trebuchet MS"/>
            </a:endParaRPr>
          </a:p>
        </p:txBody>
      </p:sp>
      <p:sp>
        <p:nvSpPr>
          <p:cNvPr id="1567" name="Google Shape;1567;p74"/>
          <p:cNvSpPr/>
          <p:nvPr/>
        </p:nvSpPr>
        <p:spPr>
          <a:xfrm>
            <a:off x="3257550" y="277996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cxnSp>
        <p:nvCxnSpPr>
          <p:cNvPr id="1568" name="Google Shape;1568;p74"/>
          <p:cNvCxnSpPr/>
          <p:nvPr/>
        </p:nvCxnSpPr>
        <p:spPr>
          <a:xfrm>
            <a:off x="10364561" y="3203443"/>
            <a:ext cx="2152650" cy="0"/>
          </a:xfrm>
          <a:prstGeom prst="straightConnector1">
            <a:avLst/>
          </a:prstGeom>
          <a:noFill/>
          <a:ln w="31750" cap="flat" cmpd="sng">
            <a:solidFill>
              <a:srgbClr val="868686"/>
            </a:solidFill>
            <a:prstDash val="solid"/>
            <a:round/>
            <a:headEnd type="none" w="sm" len="sm"/>
            <a:tailEnd type="triangle" w="med" len="med"/>
          </a:ln>
        </p:spPr>
      </p:cxnSp>
      <p:sp>
        <p:nvSpPr>
          <p:cNvPr id="1569" name="Google Shape;1569;p74"/>
          <p:cNvSpPr txBox="1"/>
          <p:nvPr/>
        </p:nvSpPr>
        <p:spPr>
          <a:xfrm>
            <a:off x="12881319" y="6233880"/>
            <a:ext cx="2691000" cy="2317500"/>
          </a:xfrm>
          <a:prstGeom prst="rect">
            <a:avLst/>
          </a:prstGeom>
          <a:solidFill>
            <a:schemeClr val="accent5"/>
          </a:solid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400" b="0" i="0" u="none" strike="noStrike" cap="none">
                <a:solidFill>
                  <a:srgbClr val="4D4D4D"/>
                </a:solidFill>
                <a:latin typeface="Trebuchet MS"/>
                <a:ea typeface="Trebuchet MS"/>
                <a:cs typeface="Trebuchet MS"/>
                <a:sym typeface="Trebuchet MS"/>
              </a:rPr>
              <a:t>Thrust</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Cub</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cuSolver</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cuSparse</a:t>
            </a:r>
            <a:br>
              <a:rPr lang="en-US" sz="2400" b="0" i="0" u="none" strike="noStrike" cap="none">
                <a:solidFill>
                  <a:srgbClr val="4D4D4D"/>
                </a:solidFill>
                <a:latin typeface="Trebuchet MS"/>
                <a:ea typeface="Trebuchet MS"/>
                <a:cs typeface="Trebuchet MS"/>
                <a:sym typeface="Trebuchet MS"/>
              </a:rPr>
            </a:br>
            <a:r>
              <a:rPr lang="en-US" sz="2400" b="0" i="0" u="none" strike="noStrike" cap="none">
                <a:solidFill>
                  <a:srgbClr val="4D4D4D"/>
                </a:solidFill>
                <a:latin typeface="Trebuchet MS"/>
                <a:ea typeface="Trebuchet MS"/>
                <a:cs typeface="Trebuchet MS"/>
                <a:sym typeface="Trebuchet MS"/>
              </a:rPr>
              <a:t>cuRand</a:t>
            </a:r>
            <a:endParaRPr sz="2400" b="0" i="0" u="none" strike="noStrike" cap="none">
              <a:solidFill>
                <a:srgbClr val="4D4D4D"/>
              </a:solidFill>
              <a:latin typeface="Trebuchet MS"/>
              <a:ea typeface="Trebuchet MS"/>
              <a:cs typeface="Trebuchet MS"/>
              <a:sym typeface="Trebuchet MS"/>
            </a:endParaRPr>
          </a:p>
        </p:txBody>
      </p:sp>
      <p:cxnSp>
        <p:nvCxnSpPr>
          <p:cNvPr id="1570" name="Google Shape;1570;p74"/>
          <p:cNvCxnSpPr/>
          <p:nvPr/>
        </p:nvCxnSpPr>
        <p:spPr>
          <a:xfrm>
            <a:off x="10364561" y="7392578"/>
            <a:ext cx="2152650" cy="0"/>
          </a:xfrm>
          <a:prstGeom prst="straightConnector1">
            <a:avLst/>
          </a:prstGeom>
          <a:noFill/>
          <a:ln w="31750" cap="flat" cmpd="sng">
            <a:solidFill>
              <a:srgbClr val="868686"/>
            </a:solidFill>
            <a:prstDash val="solid"/>
            <a:round/>
            <a:headEnd type="none" w="sm" len="sm"/>
            <a:tailEnd type="triangle" w="med" len="med"/>
          </a:ln>
        </p:spPr>
      </p:cxnSp>
      <p:sp>
        <p:nvSpPr>
          <p:cNvPr id="1571" name="Google Shape;1571;p74"/>
          <p:cNvSpPr/>
          <p:nvPr/>
        </p:nvSpPr>
        <p:spPr>
          <a:xfrm>
            <a:off x="3257550" y="378371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572" name="Google Shape;1572;p74"/>
          <p:cNvSpPr/>
          <p:nvPr/>
        </p:nvSpPr>
        <p:spPr>
          <a:xfrm>
            <a:off x="3257550" y="482874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cuGraph Algorithms</a:t>
            </a:r>
            <a:endParaRPr sz="2400" b="0" i="0" u="none" strike="noStrike" cap="none">
              <a:solidFill>
                <a:srgbClr val="FFFFFF"/>
              </a:solidFill>
              <a:latin typeface="Trebuchet MS"/>
              <a:ea typeface="Trebuchet MS"/>
              <a:cs typeface="Trebuchet MS"/>
              <a:sym typeface="Trebuchet MS"/>
            </a:endParaRPr>
          </a:p>
        </p:txBody>
      </p:sp>
      <p:sp>
        <p:nvSpPr>
          <p:cNvPr id="1573" name="Google Shape;1573;p74"/>
          <p:cNvSpPr/>
          <p:nvPr/>
        </p:nvSpPr>
        <p:spPr>
          <a:xfrm>
            <a:off x="3257550" y="7967406"/>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574" name="Google Shape;1574;p74"/>
          <p:cNvSpPr/>
          <p:nvPr/>
        </p:nvSpPr>
        <p:spPr>
          <a:xfrm>
            <a:off x="325755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Prims</a:t>
            </a:r>
            <a:endParaRPr sz="2400" b="0" i="0" u="none" strike="noStrike" cap="none">
              <a:solidFill>
                <a:srgbClr val="FFFFFF"/>
              </a:solidFill>
              <a:latin typeface="Trebuchet MS"/>
              <a:ea typeface="Trebuchet MS"/>
              <a:cs typeface="Trebuchet MS"/>
              <a:sym typeface="Trebuchet MS"/>
            </a:endParaRPr>
          </a:p>
        </p:txBody>
      </p:sp>
      <p:sp>
        <p:nvSpPr>
          <p:cNvPr id="1575" name="Google Shape;1575;p74"/>
          <p:cNvSpPr/>
          <p:nvPr/>
        </p:nvSpPr>
        <p:spPr>
          <a:xfrm>
            <a:off x="5468825" y="5874975"/>
            <a:ext cx="22875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cuHornet</a:t>
            </a:r>
            <a:endParaRPr sz="2400" b="0" u="none" strike="noStrike" cap="none" baseline="30000">
              <a:solidFill>
                <a:srgbClr val="FFFFFF"/>
              </a:solidFill>
              <a:latin typeface="Trebuchet MS"/>
              <a:ea typeface="Trebuchet MS"/>
              <a:cs typeface="Trebuchet MS"/>
              <a:sym typeface="Trebuchet MS"/>
            </a:endParaRPr>
          </a:p>
        </p:txBody>
      </p:sp>
      <p:sp>
        <p:nvSpPr>
          <p:cNvPr id="1576" name="Google Shape;1576;p74"/>
          <p:cNvSpPr/>
          <p:nvPr/>
        </p:nvSpPr>
        <p:spPr>
          <a:xfrm>
            <a:off x="7832490" y="5874964"/>
            <a:ext cx="2168100" cy="860400"/>
          </a:xfrm>
          <a:prstGeom prst="rect">
            <a:avLst/>
          </a:prstGeom>
          <a:solidFill>
            <a:srgbClr val="A764F9"/>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a:solidFill>
                  <a:srgbClr val="FFFFFF"/>
                </a:solidFill>
                <a:latin typeface="Trebuchet MS"/>
                <a:ea typeface="Trebuchet MS"/>
                <a:cs typeface="Trebuchet MS"/>
                <a:sym typeface="Trebuchet MS"/>
              </a:rPr>
              <a:t>Gunrock*</a:t>
            </a:r>
            <a:endParaRPr sz="2400" b="0" i="0" u="none" strike="noStrike" cap="none">
              <a:solidFill>
                <a:srgbClr val="FFFFFF"/>
              </a:solidFill>
              <a:latin typeface="Trebuchet MS"/>
              <a:ea typeface="Trebuchet MS"/>
              <a:cs typeface="Trebuchet MS"/>
              <a:sym typeface="Trebuchet MS"/>
            </a:endParaRPr>
          </a:p>
        </p:txBody>
      </p:sp>
      <p:sp>
        <p:nvSpPr>
          <p:cNvPr id="1577" name="Google Shape;1577;p74"/>
          <p:cNvSpPr/>
          <p:nvPr/>
        </p:nvSpPr>
        <p:spPr>
          <a:xfrm>
            <a:off x="3257550" y="6921185"/>
            <a:ext cx="6742916" cy="860500"/>
          </a:xfrm>
          <a:prstGeom prst="rect">
            <a:avLst/>
          </a:prstGeom>
          <a:solidFill>
            <a:srgbClr val="8B8B8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 Libraries</a:t>
            </a:r>
            <a:endParaRPr sz="2400" b="0" i="0" u="none" strike="noStrike" cap="none">
              <a:solidFill>
                <a:srgbClr val="FFFFFF"/>
              </a:solidFill>
              <a:latin typeface="Trebuchet MS"/>
              <a:ea typeface="Trebuchet MS"/>
              <a:cs typeface="Trebuchet MS"/>
              <a:sym typeface="Trebuchet MS"/>
            </a:endParaRPr>
          </a:p>
        </p:txBody>
      </p:sp>
      <p:sp>
        <p:nvSpPr>
          <p:cNvPr id="1578" name="Google Shape;1578;p74"/>
          <p:cNvSpPr txBox="1"/>
          <p:nvPr/>
        </p:nvSpPr>
        <p:spPr>
          <a:xfrm>
            <a:off x="12572992" y="9471206"/>
            <a:ext cx="5715000" cy="529500"/>
          </a:xfrm>
          <a:prstGeom prst="rect">
            <a:avLst/>
          </a:prstGeom>
          <a:noFill/>
          <a:ln>
            <a:noFill/>
          </a:ln>
        </p:spPr>
        <p:txBody>
          <a:bodyPr spcFirstLastPara="1" wrap="square" lIns="152375" tIns="152375" rIns="152375" bIns="152375" anchor="ctr" anchorCtr="0">
            <a:noAutofit/>
          </a:bodyPr>
          <a:lstStyle/>
          <a:p>
            <a:pPr marL="0" marR="0" lvl="0" indent="0" algn="r" rtl="0">
              <a:lnSpc>
                <a:spcPct val="100000"/>
              </a:lnSpc>
              <a:spcBef>
                <a:spcPts val="0"/>
              </a:spcBef>
              <a:spcAft>
                <a:spcPts val="0"/>
              </a:spcAft>
              <a:buNone/>
            </a:pPr>
            <a:r>
              <a:rPr lang="en-US" sz="1400" b="0" i="1" u="none" strike="noStrike" cap="none">
                <a:solidFill>
                  <a:schemeClr val="accent4"/>
                </a:solidFill>
                <a:latin typeface="Trebuchet MS"/>
                <a:ea typeface="Trebuchet MS"/>
                <a:cs typeface="Trebuchet MS"/>
                <a:sym typeface="Trebuchet MS"/>
              </a:rPr>
              <a:t>* Gunrock is from UC Davis</a:t>
            </a:r>
            <a:endParaRPr sz="1400" b="0" i="1" u="none" strike="noStrike" cap="none">
              <a:solidFill>
                <a:schemeClr val="accent4"/>
              </a:solidFill>
              <a:latin typeface="Trebuchet MS"/>
              <a:ea typeface="Trebuchet MS"/>
              <a:cs typeface="Trebuchet MS"/>
              <a:sym typeface="Trebuchet MS"/>
            </a:endParaRPr>
          </a:p>
        </p:txBody>
      </p:sp>
      <p:sp>
        <p:nvSpPr>
          <p:cNvPr id="1579" name="Google Shape;1579;p7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Graph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Google Shape;1585;p75"/>
          <p:cNvSpPr txBox="1"/>
          <p:nvPr/>
        </p:nvSpPr>
        <p:spPr>
          <a:xfrm>
            <a:off x="11395775" y="2842075"/>
            <a:ext cx="6298200" cy="17733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Spectral Clustering</a:t>
            </a:r>
            <a:br>
              <a:rPr lang="en-US" sz="1800">
                <a:solidFill>
                  <a:schemeClr val="accent4"/>
                </a:solidFill>
                <a:latin typeface="Trebuchet MS"/>
                <a:ea typeface="Trebuchet MS"/>
                <a:cs typeface="Trebuchet MS"/>
                <a:sym typeface="Trebuchet MS"/>
              </a:rPr>
            </a:br>
            <a:r>
              <a:rPr lang="en-US" sz="1800">
                <a:solidFill>
                  <a:schemeClr val="accent4"/>
                </a:solidFill>
                <a:latin typeface="Trebuchet MS"/>
                <a:ea typeface="Trebuchet MS"/>
                <a:cs typeface="Trebuchet MS"/>
                <a:sym typeface="Trebuchet MS"/>
              </a:rPr>
              <a:t>        - Balanced Cut and Modularity Maximization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Louvain (</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 and Leiden</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Ensemble Clustering for Graphs</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KCore and KCore Number</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chemeClr val="accent4"/>
                </a:solidFill>
                <a:latin typeface="Trebuchet MS"/>
                <a:ea typeface="Trebuchet MS"/>
                <a:cs typeface="Trebuchet MS"/>
                <a:sym typeface="Trebuchet MS"/>
              </a:rPr>
              <a:t>Triangle Counting</a:t>
            </a:r>
            <a:endParaRPr sz="1800">
              <a:solidFill>
                <a:schemeClr val="dk2"/>
              </a:solidFill>
              <a:latin typeface="Trebuchet MS"/>
              <a:ea typeface="Trebuchet MS"/>
              <a:cs typeface="Trebuchet MS"/>
              <a:sym typeface="Trebuchet MS"/>
            </a:endParaRPr>
          </a:p>
          <a:p>
            <a:pPr marL="0" marR="0" lvl="0" indent="0" algn="l" rtl="0">
              <a:lnSpc>
                <a:spcPct val="90000"/>
              </a:lnSpc>
              <a:spcBef>
                <a:spcPts val="0"/>
              </a:spcBef>
              <a:spcAft>
                <a:spcPts val="0"/>
              </a:spcAft>
              <a:buClr>
                <a:srgbClr val="000000"/>
              </a:buClr>
              <a:buFont typeface="Arial"/>
              <a:buNone/>
            </a:pPr>
            <a:r>
              <a:rPr lang="en-US" sz="1800">
                <a:solidFill>
                  <a:srgbClr val="666666"/>
                </a:solidFill>
                <a:latin typeface="Trebuchet MS"/>
                <a:ea typeface="Trebuchet MS"/>
                <a:cs typeface="Trebuchet MS"/>
                <a:sym typeface="Trebuchet MS"/>
              </a:rPr>
              <a:t>K-Truss</a:t>
            </a:r>
            <a:endParaRPr sz="1800">
              <a:solidFill>
                <a:srgbClr val="666666"/>
              </a:solidFill>
              <a:latin typeface="Trebuchet MS"/>
              <a:ea typeface="Trebuchet MS"/>
              <a:cs typeface="Trebuchet MS"/>
              <a:sym typeface="Trebuchet MS"/>
            </a:endParaRPr>
          </a:p>
        </p:txBody>
      </p:sp>
      <p:sp>
        <p:nvSpPr>
          <p:cNvPr id="1586" name="Google Shape;1586;p75"/>
          <p:cNvSpPr txBox="1"/>
          <p:nvPr/>
        </p:nvSpPr>
        <p:spPr>
          <a:xfrm>
            <a:off x="11395775" y="6328105"/>
            <a:ext cx="42726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Weighted Jaccard</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Overlap Coefficient</a:t>
            </a:r>
            <a:endParaRPr sz="1800" b="0" i="0" u="none" strike="noStrike" cap="none">
              <a:solidFill>
                <a:schemeClr val="accent4"/>
              </a:solidFill>
              <a:latin typeface="Trebuchet MS"/>
              <a:ea typeface="Trebuchet MS"/>
              <a:cs typeface="Trebuchet MS"/>
              <a:sym typeface="Trebuchet MS"/>
            </a:endParaRPr>
          </a:p>
        </p:txBody>
      </p:sp>
      <p:sp>
        <p:nvSpPr>
          <p:cNvPr id="1587" name="Google Shape;1587;p75"/>
          <p:cNvSpPr txBox="1"/>
          <p:nvPr/>
        </p:nvSpPr>
        <p:spPr>
          <a:xfrm>
            <a:off x="11395775" y="7353025"/>
            <a:ext cx="5898600" cy="708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Single Source Shortest Path (SSSP) </a:t>
            </a:r>
            <a:r>
              <a:rPr lang="en-US" sz="1800">
                <a:solidFill>
                  <a:schemeClr val="accent4"/>
                </a:solidFill>
                <a:latin typeface="Trebuchet MS"/>
                <a:ea typeface="Trebuchet MS"/>
                <a:cs typeface="Trebuchet MS"/>
                <a:sym typeface="Trebuchet MS"/>
              </a:rPr>
              <a:t>(</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Breadth First Search (BFS) </a:t>
            </a:r>
            <a:r>
              <a:rPr lang="en-US" sz="1800">
                <a:solidFill>
                  <a:schemeClr val="accent4"/>
                </a:solidFill>
                <a:latin typeface="Trebuchet MS"/>
                <a:ea typeface="Trebuchet MS"/>
                <a:cs typeface="Trebuchet MS"/>
                <a:sym typeface="Trebuchet MS"/>
              </a:rPr>
              <a:t>(</a:t>
            </a:r>
            <a:r>
              <a:rPr lang="en-US" sz="1800" b="1">
                <a:solidFill>
                  <a:schemeClr val="accent4"/>
                </a:solidFill>
                <a:latin typeface="Trebuchet MS"/>
                <a:ea typeface="Trebuchet MS"/>
                <a:cs typeface="Trebuchet MS"/>
                <a:sym typeface="Trebuchet MS"/>
              </a:rPr>
              <a:t>Multi-GPU</a:t>
            </a:r>
            <a:r>
              <a:rPr lang="en-US" sz="1800">
                <a:solidFill>
                  <a:schemeClr val="accent4"/>
                </a:solidFill>
                <a:latin typeface="Trebuchet MS"/>
                <a:ea typeface="Trebuchet MS"/>
                <a:cs typeface="Trebuchet MS"/>
                <a:sym typeface="Trebuchet MS"/>
              </a:rPr>
              <a:t>)</a:t>
            </a:r>
            <a:endParaRPr sz="1800">
              <a:solidFill>
                <a:schemeClr val="accent4"/>
              </a:solidFill>
              <a:latin typeface="Trebuchet MS"/>
              <a:ea typeface="Trebuchet MS"/>
              <a:cs typeface="Trebuchet MS"/>
              <a:sym typeface="Trebuchet MS"/>
            </a:endParaRPr>
          </a:p>
        </p:txBody>
      </p:sp>
      <p:sp>
        <p:nvSpPr>
          <p:cNvPr id="1588" name="Google Shape;1588;p75"/>
          <p:cNvSpPr txBox="1"/>
          <p:nvPr/>
        </p:nvSpPr>
        <p:spPr>
          <a:xfrm>
            <a:off x="11395775" y="8218050"/>
            <a:ext cx="5026500" cy="8760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Katz</a:t>
            </a:r>
            <a:endParaRPr sz="1800">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Betweenness Centrality (Vertex and Edge)</a:t>
            </a:r>
            <a:endParaRPr sz="1800">
              <a:solidFill>
                <a:schemeClr val="accent4"/>
              </a:solidFill>
              <a:latin typeface="Trebuchet MS"/>
              <a:ea typeface="Trebuchet MS"/>
              <a:cs typeface="Trebuchet MS"/>
              <a:sym typeface="Trebuchet MS"/>
            </a:endParaRPr>
          </a:p>
        </p:txBody>
      </p:sp>
      <p:sp>
        <p:nvSpPr>
          <p:cNvPr id="1589" name="Google Shape;1589;p75"/>
          <p:cNvSpPr txBox="1"/>
          <p:nvPr/>
        </p:nvSpPr>
        <p:spPr>
          <a:xfrm>
            <a:off x="11395775" y="4676136"/>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Weakly Connected Components</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Strongly Connected Components</a:t>
            </a:r>
            <a:endParaRPr sz="1800" b="0" i="0" u="none" strike="noStrike" cap="none">
              <a:solidFill>
                <a:schemeClr val="accent4"/>
              </a:solidFill>
              <a:latin typeface="Trebuchet MS"/>
              <a:ea typeface="Trebuchet MS"/>
              <a:cs typeface="Trebuchet MS"/>
              <a:sym typeface="Trebuchet MS"/>
            </a:endParaRPr>
          </a:p>
        </p:txBody>
      </p:sp>
      <p:sp>
        <p:nvSpPr>
          <p:cNvPr id="1590" name="Google Shape;1590;p75"/>
          <p:cNvSpPr txBox="1"/>
          <p:nvPr/>
        </p:nvSpPr>
        <p:spPr>
          <a:xfrm>
            <a:off x="11395775" y="5502111"/>
            <a:ext cx="4272600" cy="7209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Page Rank (Multi-GPU)</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Personal Page Rank</a:t>
            </a:r>
            <a:endParaRPr sz="1800" b="0" i="0" u="none" strike="noStrike" cap="none">
              <a:solidFill>
                <a:schemeClr val="accent4"/>
              </a:solidFill>
              <a:latin typeface="Trebuchet MS"/>
              <a:ea typeface="Trebuchet MS"/>
              <a:cs typeface="Trebuchet MS"/>
              <a:sym typeface="Trebuchet MS"/>
            </a:endParaRPr>
          </a:p>
          <a:p>
            <a:pPr marL="0" marR="0" lvl="0" indent="0" algn="l"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HITS</a:t>
            </a:r>
            <a:endParaRPr sz="1800">
              <a:solidFill>
                <a:schemeClr val="accent4"/>
              </a:solidFill>
              <a:latin typeface="Trebuchet MS"/>
              <a:ea typeface="Trebuchet MS"/>
              <a:cs typeface="Trebuchet MS"/>
              <a:sym typeface="Trebuchet MS"/>
            </a:endParaRPr>
          </a:p>
        </p:txBody>
      </p:sp>
      <p:pic>
        <p:nvPicPr>
          <p:cNvPr id="1591" name="Google Shape;1591;p75"/>
          <p:cNvPicPr preferRelativeResize="0"/>
          <p:nvPr/>
        </p:nvPicPr>
        <p:blipFill rotWithShape="1">
          <a:blip r:embed="rId3">
            <a:alphaModFix/>
          </a:blip>
          <a:srcRect/>
          <a:stretch/>
        </p:blipFill>
        <p:spPr>
          <a:xfrm>
            <a:off x="1846722" y="1598079"/>
            <a:ext cx="3711400" cy="3711437"/>
          </a:xfrm>
          <a:prstGeom prst="rect">
            <a:avLst/>
          </a:prstGeom>
          <a:noFill/>
          <a:ln>
            <a:noFill/>
          </a:ln>
        </p:spPr>
      </p:pic>
      <p:sp>
        <p:nvSpPr>
          <p:cNvPr id="1592" name="Google Shape;1592;p75"/>
          <p:cNvSpPr txBox="1"/>
          <p:nvPr/>
        </p:nvSpPr>
        <p:spPr>
          <a:xfrm>
            <a:off x="461903" y="7342275"/>
            <a:ext cx="2942100" cy="16488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b="0" i="0" u="none" strike="noStrike" cap="none">
                <a:solidFill>
                  <a:schemeClr val="accent4"/>
                </a:solidFill>
                <a:latin typeface="Trebuchet MS"/>
                <a:ea typeface="Trebuchet MS"/>
                <a:cs typeface="Trebuchet MS"/>
                <a:sym typeface="Trebuchet MS"/>
              </a:rPr>
              <a:t>Renumbering</a:t>
            </a:r>
            <a:endParaRPr sz="1800" b="0" i="0" u="none" strike="noStrike" cap="none">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Auto-Renumbering</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Force Atlas 2</a:t>
            </a:r>
            <a:endParaRPr sz="1800">
              <a:solidFill>
                <a:schemeClr val="accent4"/>
              </a:solidFill>
              <a:latin typeface="Trebuchet MS"/>
              <a:ea typeface="Trebuchet MS"/>
              <a:cs typeface="Trebuchet MS"/>
              <a:sym typeface="Trebuchet MS"/>
            </a:endParaRPr>
          </a:p>
          <a:p>
            <a:pPr marL="0" marR="0" lvl="0" indent="0" algn="r" rtl="0">
              <a:lnSpc>
                <a:spcPct val="90000"/>
              </a:lnSpc>
              <a:spcBef>
                <a:spcPts val="0"/>
              </a:spcBef>
              <a:spcAft>
                <a:spcPts val="0"/>
              </a:spcAft>
              <a:buNone/>
            </a:pPr>
            <a:r>
              <a:rPr lang="en-US" sz="1800" b="1">
                <a:solidFill>
                  <a:schemeClr val="accent4"/>
                </a:solidFill>
                <a:latin typeface="Trebuchet MS"/>
                <a:ea typeface="Trebuchet MS"/>
                <a:cs typeface="Trebuchet MS"/>
                <a:sym typeface="Trebuchet MS"/>
              </a:rPr>
              <a:t>NetworkX converters</a:t>
            </a:r>
            <a:endParaRPr sz="1800" b="1">
              <a:solidFill>
                <a:schemeClr val="accent4"/>
              </a:solidFill>
              <a:latin typeface="Trebuchet MS"/>
              <a:ea typeface="Trebuchet MS"/>
              <a:cs typeface="Trebuchet MS"/>
              <a:sym typeface="Trebuchet MS"/>
            </a:endParaRPr>
          </a:p>
        </p:txBody>
      </p:sp>
      <p:sp>
        <p:nvSpPr>
          <p:cNvPr id="1593" name="Google Shape;1593;p75"/>
          <p:cNvSpPr/>
          <p:nvPr/>
        </p:nvSpPr>
        <p:spPr>
          <a:xfrm>
            <a:off x="7734222" y="8286087"/>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Centrality</a:t>
            </a:r>
            <a:endParaRPr sz="2000" b="0" i="0" u="none" strike="noStrike" cap="none">
              <a:solidFill>
                <a:srgbClr val="FFFFFF"/>
              </a:solidFill>
              <a:latin typeface="Trebuchet MS"/>
              <a:ea typeface="Trebuchet MS"/>
              <a:cs typeface="Trebuchet MS"/>
              <a:sym typeface="Trebuchet MS"/>
            </a:endParaRPr>
          </a:p>
        </p:txBody>
      </p:sp>
      <p:sp>
        <p:nvSpPr>
          <p:cNvPr id="1594" name="Google Shape;1594;p75"/>
          <p:cNvSpPr/>
          <p:nvPr/>
        </p:nvSpPr>
        <p:spPr>
          <a:xfrm>
            <a:off x="7734222" y="7345159"/>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Traversal</a:t>
            </a:r>
            <a:endParaRPr sz="2000" b="0" i="0" u="none" strike="noStrike" cap="none">
              <a:solidFill>
                <a:srgbClr val="FFFFFF"/>
              </a:solidFill>
              <a:latin typeface="Trebuchet MS"/>
              <a:ea typeface="Trebuchet MS"/>
              <a:cs typeface="Trebuchet MS"/>
              <a:sym typeface="Trebuchet MS"/>
            </a:endParaRPr>
          </a:p>
        </p:txBody>
      </p:sp>
      <p:sp>
        <p:nvSpPr>
          <p:cNvPr id="1595" name="Google Shape;1595;p75"/>
          <p:cNvSpPr/>
          <p:nvPr/>
        </p:nvSpPr>
        <p:spPr>
          <a:xfrm>
            <a:off x="7734222" y="6404232"/>
            <a:ext cx="3582865" cy="723747"/>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Prediction</a:t>
            </a:r>
            <a:endParaRPr sz="2000" b="0" i="0" u="none" strike="noStrike" cap="none">
              <a:solidFill>
                <a:srgbClr val="FFFFFF"/>
              </a:solidFill>
              <a:latin typeface="Trebuchet MS"/>
              <a:ea typeface="Trebuchet MS"/>
              <a:cs typeface="Trebuchet MS"/>
              <a:sym typeface="Trebuchet MS"/>
            </a:endParaRPr>
          </a:p>
        </p:txBody>
      </p:sp>
      <p:sp>
        <p:nvSpPr>
          <p:cNvPr id="1596" name="Google Shape;1596;p75"/>
          <p:cNvSpPr/>
          <p:nvPr/>
        </p:nvSpPr>
        <p:spPr>
          <a:xfrm>
            <a:off x="7734222" y="5539505"/>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Link Analysis</a:t>
            </a:r>
            <a:endParaRPr sz="2000" b="0" i="0" u="none" strike="noStrike" cap="none">
              <a:solidFill>
                <a:srgbClr val="FFFFFF"/>
              </a:solidFill>
              <a:latin typeface="Trebuchet MS"/>
              <a:ea typeface="Trebuchet MS"/>
              <a:cs typeface="Trebuchet MS"/>
              <a:sym typeface="Trebuchet MS"/>
            </a:endParaRPr>
          </a:p>
        </p:txBody>
      </p:sp>
      <p:sp>
        <p:nvSpPr>
          <p:cNvPr id="1597" name="Google Shape;1597;p75"/>
          <p:cNvSpPr/>
          <p:nvPr/>
        </p:nvSpPr>
        <p:spPr>
          <a:xfrm>
            <a:off x="7734222" y="4674778"/>
            <a:ext cx="3582900" cy="7236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Components</a:t>
            </a:r>
            <a:endParaRPr sz="2000" b="0" i="0" u="none" strike="noStrike" cap="none">
              <a:solidFill>
                <a:srgbClr val="FFFFFF"/>
              </a:solidFill>
              <a:latin typeface="Trebuchet MS"/>
              <a:ea typeface="Trebuchet MS"/>
              <a:cs typeface="Trebuchet MS"/>
              <a:sym typeface="Trebuchet MS"/>
            </a:endParaRPr>
          </a:p>
        </p:txBody>
      </p:sp>
      <p:sp>
        <p:nvSpPr>
          <p:cNvPr id="1598" name="Google Shape;1598;p75"/>
          <p:cNvSpPr/>
          <p:nvPr/>
        </p:nvSpPr>
        <p:spPr>
          <a:xfrm>
            <a:off x="7734225" y="2885575"/>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Community</a:t>
            </a:r>
            <a:endParaRPr sz="2000" b="0" i="0" u="none" strike="noStrike" cap="none">
              <a:solidFill>
                <a:srgbClr val="FFFFFF"/>
              </a:solidFill>
              <a:latin typeface="Trebuchet MS"/>
              <a:ea typeface="Trebuchet MS"/>
              <a:cs typeface="Trebuchet MS"/>
              <a:sym typeface="Trebuchet MS"/>
            </a:endParaRPr>
          </a:p>
        </p:txBody>
      </p:sp>
      <p:sp>
        <p:nvSpPr>
          <p:cNvPr id="1599" name="Google Shape;1599;p75"/>
          <p:cNvSpPr/>
          <p:nvPr/>
        </p:nvSpPr>
        <p:spPr>
          <a:xfrm>
            <a:off x="3524725" y="7323514"/>
            <a:ext cx="3582900" cy="16863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b="0" i="0" u="none" strike="noStrike" cap="none">
                <a:solidFill>
                  <a:srgbClr val="FFFFFF"/>
                </a:solidFill>
                <a:latin typeface="Trebuchet MS"/>
                <a:ea typeface="Trebuchet MS"/>
                <a:cs typeface="Trebuchet MS"/>
                <a:sym typeface="Trebuchet MS"/>
              </a:rPr>
              <a:t>Utilities</a:t>
            </a:r>
            <a:endParaRPr sz="2000" b="0" i="0" u="none" strike="noStrike" cap="none">
              <a:solidFill>
                <a:srgbClr val="FFFFFF"/>
              </a:solidFill>
              <a:latin typeface="Trebuchet MS"/>
              <a:ea typeface="Trebuchet MS"/>
              <a:cs typeface="Trebuchet MS"/>
              <a:sym typeface="Trebuchet MS"/>
            </a:endParaRPr>
          </a:p>
        </p:txBody>
      </p:sp>
      <p:sp>
        <p:nvSpPr>
          <p:cNvPr id="1600" name="Google Shape;1600;p75"/>
          <p:cNvSpPr/>
          <p:nvPr/>
        </p:nvSpPr>
        <p:spPr>
          <a:xfrm>
            <a:off x="3524725" y="6404223"/>
            <a:ext cx="3582900" cy="7239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000">
                <a:solidFill>
                  <a:srgbClr val="FFFFFF"/>
                </a:solidFill>
                <a:latin typeface="Trebuchet MS"/>
                <a:ea typeface="Trebuchet MS"/>
                <a:cs typeface="Trebuchet MS"/>
                <a:sym typeface="Trebuchet MS"/>
              </a:rPr>
              <a:t>Structure</a:t>
            </a:r>
            <a:endParaRPr sz="2000" b="0" i="0" u="none" strike="noStrike" cap="none">
              <a:solidFill>
                <a:srgbClr val="FFFFFF"/>
              </a:solidFill>
              <a:latin typeface="Trebuchet MS"/>
              <a:ea typeface="Trebuchet MS"/>
              <a:cs typeface="Trebuchet MS"/>
              <a:sym typeface="Trebuchet MS"/>
            </a:endParaRPr>
          </a:p>
        </p:txBody>
      </p:sp>
      <p:sp>
        <p:nvSpPr>
          <p:cNvPr id="1601" name="Google Shape;1601;p75"/>
          <p:cNvSpPr txBox="1">
            <a:spLocks noGrp="1"/>
          </p:cNvSpPr>
          <p:nvPr>
            <p:ph type="body" idx="2"/>
          </p:nvPr>
        </p:nvSpPr>
        <p:spPr>
          <a:xfrm>
            <a:off x="830555" y="202317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0000"/>
              </a:buClr>
              <a:buSzPts val="3000"/>
              <a:buFont typeface="Trebuchet MS"/>
              <a:buNone/>
            </a:pPr>
            <a:r>
              <a:rPr lang="en-US"/>
              <a:t>GPU-accelerated NetworkX</a:t>
            </a:r>
            <a:endParaRPr/>
          </a:p>
        </p:txBody>
      </p:sp>
      <p:sp>
        <p:nvSpPr>
          <p:cNvPr id="1602" name="Google Shape;1602;p7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Algorithms</a:t>
            </a:r>
            <a:endParaRPr/>
          </a:p>
        </p:txBody>
      </p:sp>
      <p:sp>
        <p:nvSpPr>
          <p:cNvPr id="1603" name="Google Shape;1603;p75"/>
          <p:cNvSpPr txBox="1"/>
          <p:nvPr/>
        </p:nvSpPr>
        <p:spPr>
          <a:xfrm>
            <a:off x="461903" y="6412100"/>
            <a:ext cx="29421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800">
                <a:solidFill>
                  <a:schemeClr val="accent4"/>
                </a:solidFill>
                <a:latin typeface="Trebuchet MS"/>
                <a:ea typeface="Trebuchet MS"/>
                <a:cs typeface="Trebuchet MS"/>
                <a:sym typeface="Trebuchet MS"/>
              </a:rPr>
              <a:t>Graph Classes</a:t>
            </a:r>
            <a:endParaRPr sz="1800">
              <a:solidFill>
                <a:schemeClr val="accent4"/>
              </a:solidFill>
              <a:latin typeface="Trebuchet MS"/>
              <a:ea typeface="Trebuchet MS"/>
              <a:cs typeface="Trebuchet MS"/>
              <a:sym typeface="Trebuchet MS"/>
            </a:endParaRPr>
          </a:p>
          <a:p>
            <a:pPr marL="0" lvl="0" indent="0" algn="r" rtl="0">
              <a:lnSpc>
                <a:spcPct val="90000"/>
              </a:lnSpc>
              <a:spcBef>
                <a:spcPts val="0"/>
              </a:spcBef>
              <a:spcAft>
                <a:spcPts val="0"/>
              </a:spcAft>
              <a:buClr>
                <a:schemeClr val="dk2"/>
              </a:buClr>
              <a:buFont typeface="Arial"/>
              <a:buNone/>
            </a:pPr>
            <a:r>
              <a:rPr lang="en-US" sz="1800">
                <a:solidFill>
                  <a:schemeClr val="accent4"/>
                </a:solidFill>
                <a:latin typeface="Trebuchet MS"/>
                <a:ea typeface="Trebuchet MS"/>
                <a:cs typeface="Trebuchet MS"/>
                <a:sym typeface="Trebuchet MS"/>
              </a:rPr>
              <a:t>Subgraph Extraction</a:t>
            </a:r>
            <a:endParaRPr sz="1800">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pic>
        <p:nvPicPr>
          <p:cNvPr id="1608" name="Google Shape;1608;p76" title="Chart"/>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1500" y="2255975"/>
            <a:ext cx="11343270" cy="7023900"/>
          </a:xfrm>
          <a:prstGeom prst="rect">
            <a:avLst/>
          </a:prstGeom>
          <a:noFill/>
          <a:ln>
            <a:noFill/>
          </a:ln>
        </p:spPr>
      </p:pic>
      <p:sp>
        <p:nvSpPr>
          <p:cNvPr id="1609" name="Google Shape;1609;p76"/>
          <p:cNvSpPr txBox="1">
            <a:spLocks noGrp="1"/>
          </p:cNvSpPr>
          <p:nvPr>
            <p:ph type="title"/>
          </p:nvPr>
        </p:nvSpPr>
        <p:spPr>
          <a:xfrm>
            <a:off x="830580" y="929819"/>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Benchmarks: Single-GPU cuGraph vs NetworkX</a:t>
            </a:r>
            <a:endParaRPr/>
          </a:p>
        </p:txBody>
      </p:sp>
      <p:graphicFrame>
        <p:nvGraphicFramePr>
          <p:cNvPr id="1610" name="Google Shape;1610;p76"/>
          <p:cNvGraphicFramePr/>
          <p:nvPr/>
        </p:nvGraphicFramePr>
        <p:xfrm>
          <a:off x="12105670" y="4739234"/>
          <a:ext cx="5815575" cy="2042160"/>
        </p:xfrm>
        <a:graphic>
          <a:graphicData uri="http://schemas.openxmlformats.org/drawingml/2006/table">
            <a:tbl>
              <a:tblPr firstRow="1" bandRow="1">
                <a:noFill/>
                <a:tableStyleId>{235D6071-0676-41AA-B21E-C59D3EEC2289}</a:tableStyleId>
              </a:tblPr>
              <a:tblGrid>
                <a:gridCol w="2852925">
                  <a:extLst>
                    <a:ext uri="{9D8B030D-6E8A-4147-A177-3AD203B41FA5}">
                      <a16:colId xmlns:a16="http://schemas.microsoft.com/office/drawing/2014/main" val="20000"/>
                    </a:ext>
                  </a:extLst>
                </a:gridCol>
                <a:gridCol w="1481325">
                  <a:extLst>
                    <a:ext uri="{9D8B030D-6E8A-4147-A177-3AD203B41FA5}">
                      <a16:colId xmlns:a16="http://schemas.microsoft.com/office/drawing/2014/main" val="20001"/>
                    </a:ext>
                  </a:extLst>
                </a:gridCol>
                <a:gridCol w="1481325">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Dataset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Nodes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preferentialAttachment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dirty="0">
                          <a:solidFill>
                            <a:srgbClr val="868686"/>
                          </a:solidFill>
                        </a:rPr>
                        <a:t>100,000</a:t>
                      </a:r>
                      <a:endParaRPr dirty="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999,970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Dblp-2010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326,186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1,615,400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coPapersCiteseer</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434,102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a:solidFill>
                            <a:srgbClr val="868686"/>
                          </a:solidFill>
                        </a:rPr>
                        <a:t>32,073,440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As-Skitter</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rgbClr val="868686"/>
                          </a:solidFill>
                        </a:rPr>
                        <a:t>1,696,415</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600" dirty="0">
                          <a:solidFill>
                            <a:srgbClr val="868686"/>
                          </a:solidFill>
                        </a:rPr>
                        <a:t>22,190,596</a:t>
                      </a:r>
                      <a:endParaRPr dirty="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1611" name="Google Shape;1611;p76"/>
          <p:cNvSpPr txBox="1"/>
          <p:nvPr/>
        </p:nvSpPr>
        <p:spPr>
          <a:xfrm>
            <a:off x="3360175" y="2327700"/>
            <a:ext cx="5406300" cy="630600"/>
          </a:xfrm>
          <a:prstGeom prst="rect">
            <a:avLst/>
          </a:prstGeom>
          <a:solidFill>
            <a:srgbClr val="FFFFFF"/>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a:solidFill>
                  <a:srgbClr val="868686"/>
                </a:solidFill>
                <a:latin typeface="Trebuchet MS"/>
                <a:ea typeface="Trebuchet MS"/>
                <a:cs typeface="Trebuchet MS"/>
                <a:sym typeface="Trebuchet MS"/>
              </a:rPr>
              <a:t>Performance Speedup: cuGraph vs NetworkX</a:t>
            </a:r>
            <a:endParaRPr sz="18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p77"/>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NetworkX Compatibility</a:t>
            </a:r>
            <a:endParaRPr/>
          </a:p>
        </p:txBody>
      </p:sp>
      <p:sp>
        <p:nvSpPr>
          <p:cNvPr id="1618" name="Google Shape;1618;p77"/>
          <p:cNvSpPr txBox="1">
            <a:spLocks noGrp="1"/>
          </p:cNvSpPr>
          <p:nvPr>
            <p:ph type="body" idx="2"/>
          </p:nvPr>
        </p:nvSpPr>
        <p:spPr>
          <a:xfrm>
            <a:off x="830580" y="2099222"/>
            <a:ext cx="16626900" cy="875700"/>
          </a:xfrm>
          <a:prstGeom prst="rect">
            <a:avLst/>
          </a:prstGeom>
        </p:spPr>
        <p:txBody>
          <a:bodyPr spcFirstLastPara="1" wrap="square" lIns="91425" tIns="45700" rIns="91425" bIns="45700" anchor="t" anchorCtr="0">
            <a:noAutofit/>
          </a:bodyPr>
          <a:lstStyle/>
          <a:p>
            <a:pPr marL="0" lvl="0" indent="0" algn="ctr" rtl="0">
              <a:spcBef>
                <a:spcPts val="1500"/>
              </a:spcBef>
              <a:spcAft>
                <a:spcPts val="1500"/>
              </a:spcAft>
              <a:buNone/>
            </a:pPr>
            <a:r>
              <a:rPr lang="en-US"/>
              <a:t>Use your NetworkX.Graph Objects directly within cuGraph</a:t>
            </a:r>
            <a:endParaRPr/>
          </a:p>
        </p:txBody>
      </p:sp>
      <p:pic>
        <p:nvPicPr>
          <p:cNvPr id="1619" name="Google Shape;1619;p77"/>
          <p:cNvPicPr preferRelativeResize="0"/>
          <p:nvPr/>
        </p:nvPicPr>
        <p:blipFill>
          <a:blip r:embed="rId3">
            <a:alphaModFix/>
          </a:blip>
          <a:stretch>
            <a:fillRect/>
          </a:stretch>
        </p:blipFill>
        <p:spPr>
          <a:xfrm>
            <a:off x="759575" y="3345751"/>
            <a:ext cx="13566449" cy="6372125"/>
          </a:xfrm>
          <a:prstGeom prst="rect">
            <a:avLst/>
          </a:prstGeom>
          <a:noFill/>
          <a:ln>
            <a:noFill/>
          </a:ln>
        </p:spPr>
      </p:pic>
      <p:pic>
        <p:nvPicPr>
          <p:cNvPr id="1620" name="Google Shape;1620;p77"/>
          <p:cNvPicPr preferRelativeResize="0"/>
          <p:nvPr/>
        </p:nvPicPr>
        <p:blipFill>
          <a:blip r:embed="rId4">
            <a:alphaModFix/>
          </a:blip>
          <a:stretch>
            <a:fillRect/>
          </a:stretch>
        </p:blipFill>
        <p:spPr>
          <a:xfrm>
            <a:off x="12976200" y="3182426"/>
            <a:ext cx="5208275" cy="4779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Movement and Transformation</a:t>
            </a:r>
            <a:endParaRPr/>
          </a:p>
        </p:txBody>
      </p:sp>
      <p:sp>
        <p:nvSpPr>
          <p:cNvPr id="375" name="Google Shape;375;p23"/>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What if We Could Keep Data on the GPU?</a:t>
            </a:r>
            <a:endParaRPr/>
          </a:p>
        </p:txBody>
      </p:sp>
      <p:sp>
        <p:nvSpPr>
          <p:cNvPr id="376" name="Google Shape;376;p23"/>
          <p:cNvSpPr/>
          <p:nvPr/>
        </p:nvSpPr>
        <p:spPr>
          <a:xfrm>
            <a:off x="12427156" y="4375933"/>
            <a:ext cx="1380779" cy="366813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377" name="Google Shape;377;p23"/>
          <p:cNvSpPr/>
          <p:nvPr/>
        </p:nvSpPr>
        <p:spPr>
          <a:xfrm>
            <a:off x="12287196" y="4729655"/>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78" name="Google Shape;378;p23"/>
          <p:cNvSpPr/>
          <p:nvPr/>
        </p:nvSpPr>
        <p:spPr>
          <a:xfrm>
            <a:off x="12287196" y="6495393"/>
            <a:ext cx="1150241" cy="12086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nvGrpSpPr>
          <p:cNvPr id="379" name="Google Shape;379;p23"/>
          <p:cNvGrpSpPr/>
          <p:nvPr/>
        </p:nvGrpSpPr>
        <p:grpSpPr>
          <a:xfrm>
            <a:off x="4457564" y="4507686"/>
            <a:ext cx="3387118" cy="3385062"/>
            <a:chOff x="41147" y="4310438"/>
            <a:chExt cx="3387118" cy="3385062"/>
          </a:xfrm>
        </p:grpSpPr>
        <p:sp>
          <p:nvSpPr>
            <p:cNvPr id="380" name="Google Shape;380;p23"/>
            <p:cNvSpPr/>
            <p:nvPr/>
          </p:nvSpPr>
          <p:spPr>
            <a:xfrm>
              <a:off x="42251" y="4310995"/>
              <a:ext cx="3372012" cy="3372012"/>
            </a:xfrm>
            <a:custGeom>
              <a:avLst/>
              <a:gdLst/>
              <a:ahLst/>
              <a:cxnLst/>
              <a:rect l="l" t="t" r="r" b="b"/>
              <a:pathLst>
                <a:path w="3372011" h="3372011" extrusionOk="0">
                  <a:moveTo>
                    <a:pt x="3384348" y="3384348"/>
                  </a:moveTo>
                  <a:lnTo>
                    <a:pt x="0" y="3384348"/>
                  </a:lnTo>
                  <a:lnTo>
                    <a:pt x="0" y="0"/>
                  </a:lnTo>
                  <a:lnTo>
                    <a:pt x="3384348" y="0"/>
                  </a:lnTo>
                  <a:close/>
                </a:path>
              </a:pathLst>
            </a:custGeom>
            <a:noFill/>
            <a:ln w="104775" cap="flat" cmpd="sng">
              <a:solidFill>
                <a:srgbClr val="868686"/>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1" name="Google Shape;381;p23"/>
            <p:cNvSpPr/>
            <p:nvPr/>
          </p:nvSpPr>
          <p:spPr>
            <a:xfrm>
              <a:off x="1118128" y="7387084"/>
              <a:ext cx="1213102" cy="308416"/>
            </a:xfrm>
            <a:custGeom>
              <a:avLst/>
              <a:gdLst/>
              <a:ahLst/>
              <a:cxnLst/>
              <a:rect l="l" t="t" r="r" b="b"/>
              <a:pathLst>
                <a:path w="1213101" h="308415" extrusionOk="0">
                  <a:moveTo>
                    <a:pt x="1231607" y="0"/>
                  </a:moveTo>
                  <a:lnTo>
                    <a:pt x="1231607" y="308416"/>
                  </a:lnTo>
                  <a:lnTo>
                    <a:pt x="0" y="308416"/>
                  </a:lnTo>
                  <a:lnTo>
                    <a:pt x="0"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2" name="Google Shape;382;p23"/>
            <p:cNvSpPr/>
            <p:nvPr/>
          </p:nvSpPr>
          <p:spPr>
            <a:xfrm>
              <a:off x="41147" y="5386338"/>
              <a:ext cx="308416" cy="1213102"/>
            </a:xfrm>
            <a:custGeom>
              <a:avLst/>
              <a:gdLst/>
              <a:ahLst/>
              <a:cxnLst/>
              <a:rect l="l" t="t" r="r" b="b"/>
              <a:pathLst>
                <a:path w="308415" h="1213101" extrusionOk="0">
                  <a:moveTo>
                    <a:pt x="308416" y="1231607"/>
                  </a:moveTo>
                  <a:lnTo>
                    <a:pt x="0" y="1231607"/>
                  </a:lnTo>
                  <a:lnTo>
                    <a:pt x="0" y="0"/>
                  </a:lnTo>
                  <a:lnTo>
                    <a:pt x="308416"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3" name="Google Shape;383;p23"/>
            <p:cNvSpPr/>
            <p:nvPr/>
          </p:nvSpPr>
          <p:spPr>
            <a:xfrm>
              <a:off x="1119806" y="4310438"/>
              <a:ext cx="1213102" cy="308416"/>
            </a:xfrm>
            <a:custGeom>
              <a:avLst/>
              <a:gdLst/>
              <a:ahLst/>
              <a:cxnLst/>
              <a:rect l="l" t="t" r="r" b="b"/>
              <a:pathLst>
                <a:path w="1213101" h="308415" extrusionOk="0">
                  <a:moveTo>
                    <a:pt x="0" y="308416"/>
                  </a:moveTo>
                  <a:lnTo>
                    <a:pt x="0" y="0"/>
                  </a:lnTo>
                  <a:lnTo>
                    <a:pt x="1231607" y="0"/>
                  </a:lnTo>
                  <a:lnTo>
                    <a:pt x="1231607" y="308416"/>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4" name="Google Shape;384;p23"/>
            <p:cNvSpPr/>
            <p:nvPr/>
          </p:nvSpPr>
          <p:spPr>
            <a:xfrm>
              <a:off x="3119849" y="5388003"/>
              <a:ext cx="308416" cy="1213102"/>
            </a:xfrm>
            <a:custGeom>
              <a:avLst/>
              <a:gdLst/>
              <a:ahLst/>
              <a:cxnLst/>
              <a:rect l="l" t="t" r="r" b="b"/>
              <a:pathLst>
                <a:path w="308415" h="1213101" extrusionOk="0">
                  <a:moveTo>
                    <a:pt x="0" y="0"/>
                  </a:moveTo>
                  <a:lnTo>
                    <a:pt x="308416" y="0"/>
                  </a:lnTo>
                  <a:lnTo>
                    <a:pt x="308416" y="1231607"/>
                  </a:lnTo>
                  <a:lnTo>
                    <a:pt x="0" y="1231607"/>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5" name="Google Shape;385;p23"/>
            <p:cNvSpPr/>
            <p:nvPr/>
          </p:nvSpPr>
          <p:spPr>
            <a:xfrm>
              <a:off x="1887831"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6" name="Google Shape;386;p23"/>
            <p:cNvSpPr/>
            <p:nvPr/>
          </p:nvSpPr>
          <p:spPr>
            <a:xfrm>
              <a:off x="657807" y="4926551"/>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7" name="Google Shape;387;p23"/>
            <p:cNvSpPr/>
            <p:nvPr/>
          </p:nvSpPr>
          <p:spPr>
            <a:xfrm>
              <a:off x="1887831"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388" name="Google Shape;388;p23"/>
            <p:cNvSpPr/>
            <p:nvPr/>
          </p:nvSpPr>
          <p:spPr>
            <a:xfrm>
              <a:off x="657807" y="6156575"/>
              <a:ext cx="904686" cy="904686"/>
            </a:xfrm>
            <a:custGeom>
              <a:avLst/>
              <a:gdLst/>
              <a:ahLst/>
              <a:cxnLst/>
              <a:rect l="l" t="t" r="r" b="b"/>
              <a:pathLst>
                <a:path w="904686" h="904686" extrusionOk="0">
                  <a:moveTo>
                    <a:pt x="923191" y="923191"/>
                  </a:moveTo>
                  <a:lnTo>
                    <a:pt x="0" y="923191"/>
                  </a:lnTo>
                  <a:lnTo>
                    <a:pt x="0" y="0"/>
                  </a:lnTo>
                  <a:lnTo>
                    <a:pt x="923191" y="0"/>
                  </a:lnTo>
                  <a:close/>
                </a:path>
              </a:pathLst>
            </a:custGeom>
            <a:solidFill>
              <a:srgbClr val="86868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389" name="Google Shape;389;p23"/>
          <p:cNvSpPr/>
          <p:nvPr/>
        </p:nvSpPr>
        <p:spPr>
          <a:xfrm>
            <a:off x="7601240" y="5264776"/>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90" name="Google Shape;390;p23"/>
          <p:cNvSpPr/>
          <p:nvPr/>
        </p:nvSpPr>
        <p:spPr>
          <a:xfrm>
            <a:off x="7601240" y="7026100"/>
            <a:ext cx="486883" cy="1185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391" name="Google Shape;391;p23"/>
          <p:cNvSpPr txBox="1"/>
          <p:nvPr/>
        </p:nvSpPr>
        <p:spPr>
          <a:xfrm>
            <a:off x="3370324" y="5970056"/>
            <a:ext cx="1001338" cy="441043"/>
          </a:xfrm>
          <a:prstGeom prst="rect">
            <a:avLst/>
          </a:prstGeom>
          <a:solidFill>
            <a:srgbClr val="FFFFFF"/>
          </a:solid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CPU</a:t>
            </a:r>
            <a:endParaRPr sz="1100" b="0" i="0" u="none" strike="noStrike" cap="none">
              <a:solidFill>
                <a:schemeClr val="accent4"/>
              </a:solidFill>
              <a:latin typeface="Arial"/>
              <a:ea typeface="Arial"/>
              <a:cs typeface="Arial"/>
              <a:sym typeface="Arial"/>
            </a:endParaRPr>
          </a:p>
        </p:txBody>
      </p:sp>
      <p:sp>
        <p:nvSpPr>
          <p:cNvPr id="392" name="Google Shape;392;p23"/>
          <p:cNvSpPr/>
          <p:nvPr/>
        </p:nvSpPr>
        <p:spPr>
          <a:xfrm>
            <a:off x="8844251" y="5428344"/>
            <a:ext cx="2147908" cy="33653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000000"/>
                </a:solidFill>
                <a:latin typeface="Trebuchet MS"/>
                <a:ea typeface="Trebuchet MS"/>
                <a:cs typeface="Trebuchet MS"/>
                <a:sym typeface="Trebuchet MS"/>
              </a:rPr>
              <a:t>Copy </a:t>
            </a:r>
            <a:r>
              <a:rPr lang="en-US" sz="1600" b="0" i="0" u="none" strike="noStrike" cap="none">
                <a:solidFill>
                  <a:srgbClr val="000000"/>
                </a:solidFill>
                <a:latin typeface="Arial"/>
                <a:ea typeface="Arial"/>
                <a:cs typeface="Arial"/>
                <a:sym typeface="Arial"/>
              </a:rPr>
              <a:t>&amp;</a:t>
            </a:r>
            <a:r>
              <a:rPr lang="en-US" sz="1600" b="0" i="0" u="none" strike="noStrike" cap="none">
                <a:solidFill>
                  <a:srgbClr val="000000"/>
                </a:solidFill>
                <a:latin typeface="Trebuchet MS"/>
                <a:ea typeface="Trebuchet MS"/>
                <a:cs typeface="Trebuchet MS"/>
                <a:sym typeface="Trebuchet MS"/>
              </a:rPr>
              <a:t> Convert</a:t>
            </a:r>
            <a:endParaRPr sz="1600" b="0" i="0" u="none" strike="noStrike" cap="none">
              <a:solidFill>
                <a:srgbClr val="000000"/>
              </a:solidFill>
              <a:latin typeface="Arial"/>
              <a:ea typeface="Arial"/>
              <a:cs typeface="Arial"/>
              <a:sym typeface="Arial"/>
            </a:endParaRPr>
          </a:p>
        </p:txBody>
      </p:sp>
      <p:sp>
        <p:nvSpPr>
          <p:cNvPr id="393" name="Google Shape;393;p23"/>
          <p:cNvSpPr/>
          <p:nvPr/>
        </p:nvSpPr>
        <p:spPr>
          <a:xfrm>
            <a:off x="8636291" y="6641924"/>
            <a:ext cx="2563828" cy="34302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Copy </a:t>
            </a:r>
            <a:r>
              <a:rPr lang="en-US" sz="1600" b="0" i="0" u="none" strike="noStrike" cap="none">
                <a:solidFill>
                  <a:schemeClr val="accent4"/>
                </a:solidFill>
                <a:latin typeface="Arial"/>
                <a:ea typeface="Arial"/>
                <a:cs typeface="Arial"/>
                <a:sym typeface="Arial"/>
              </a:rPr>
              <a:t>&amp;</a:t>
            </a:r>
            <a:r>
              <a:rPr lang="en-US" sz="1600" b="0" i="0" u="none" strike="noStrike" cap="none">
                <a:solidFill>
                  <a:schemeClr val="accent4"/>
                </a:solidFill>
                <a:latin typeface="Trebuchet MS"/>
                <a:ea typeface="Trebuchet MS"/>
                <a:cs typeface="Trebuchet MS"/>
                <a:sym typeface="Trebuchet MS"/>
              </a:rPr>
              <a:t> Convert</a:t>
            </a:r>
            <a:endParaRPr sz="1600" b="0" i="0" u="none" strike="noStrike" cap="none">
              <a:solidFill>
                <a:schemeClr val="accent4"/>
              </a:solidFill>
              <a:latin typeface="Arial"/>
              <a:ea typeface="Arial"/>
              <a:cs typeface="Arial"/>
              <a:sym typeface="Arial"/>
            </a:endParaRPr>
          </a:p>
        </p:txBody>
      </p:sp>
      <p:cxnSp>
        <p:nvCxnSpPr>
          <p:cNvPr id="394" name="Google Shape;394;p23"/>
          <p:cNvCxnSpPr/>
          <p:nvPr/>
        </p:nvCxnSpPr>
        <p:spPr>
          <a:xfrm rot="10800000">
            <a:off x="6128530" y="5903497"/>
            <a:ext cx="0" cy="1006265"/>
          </a:xfrm>
          <a:prstGeom prst="straightConnector1">
            <a:avLst/>
          </a:prstGeom>
          <a:noFill/>
          <a:ln w="38100" cap="flat" cmpd="sng">
            <a:solidFill>
              <a:srgbClr val="868686"/>
            </a:solidFill>
            <a:prstDash val="solid"/>
            <a:round/>
            <a:headEnd type="none" w="sm" len="sm"/>
            <a:tailEnd type="triangle" w="lg" len="lg"/>
          </a:ln>
        </p:spPr>
      </p:cxnSp>
      <p:sp>
        <p:nvSpPr>
          <p:cNvPr id="395" name="Google Shape;395;p23"/>
          <p:cNvSpPr/>
          <p:nvPr/>
        </p:nvSpPr>
        <p:spPr>
          <a:xfrm>
            <a:off x="5108073" y="6107320"/>
            <a:ext cx="2100862" cy="171737"/>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Trebuchet MS"/>
                <a:ea typeface="Trebuchet MS"/>
                <a:cs typeface="Trebuchet MS"/>
                <a:sym typeface="Trebuchet MS"/>
              </a:rPr>
              <a:t>Copy </a:t>
            </a:r>
            <a:r>
              <a:rPr lang="en-US" sz="1600" b="0" i="0" u="none" strike="noStrike" cap="none">
                <a:solidFill>
                  <a:schemeClr val="dk2"/>
                </a:solidFill>
                <a:latin typeface="Arial"/>
                <a:ea typeface="Arial"/>
                <a:cs typeface="Arial"/>
                <a:sym typeface="Arial"/>
              </a:rPr>
              <a:t>&amp;</a:t>
            </a:r>
            <a:r>
              <a:rPr lang="en-US" sz="1600" b="0" i="0" u="none" strike="noStrike" cap="none">
                <a:solidFill>
                  <a:schemeClr val="dk2"/>
                </a:solidFill>
                <a:latin typeface="Trebuchet MS"/>
                <a:ea typeface="Trebuchet MS"/>
                <a:cs typeface="Trebuchet MS"/>
                <a:sym typeface="Trebuchet MS"/>
              </a:rPr>
              <a:t> Convert</a:t>
            </a:r>
            <a:endParaRPr sz="1600" b="0" i="0" u="none" strike="noStrike" cap="none">
              <a:solidFill>
                <a:schemeClr val="dk2"/>
              </a:solidFill>
              <a:latin typeface="Arial"/>
              <a:ea typeface="Arial"/>
              <a:cs typeface="Arial"/>
              <a:sym typeface="Arial"/>
            </a:endParaRPr>
          </a:p>
        </p:txBody>
      </p:sp>
      <p:sp>
        <p:nvSpPr>
          <p:cNvPr id="396" name="Google Shape;396;p23"/>
          <p:cNvSpPr/>
          <p:nvPr/>
        </p:nvSpPr>
        <p:spPr>
          <a:xfrm>
            <a:off x="5251138" y="6525089"/>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cxnSp>
        <p:nvCxnSpPr>
          <p:cNvPr id="397" name="Google Shape;397;p23"/>
          <p:cNvCxnSpPr/>
          <p:nvPr/>
        </p:nvCxnSpPr>
        <p:spPr>
          <a:xfrm rot="10800000" flipH="1">
            <a:off x="7311077" y="8134482"/>
            <a:ext cx="5483400" cy="457200"/>
          </a:xfrm>
          <a:prstGeom prst="bentConnector3">
            <a:avLst>
              <a:gd name="adj1" fmla="val 99835"/>
            </a:avLst>
          </a:prstGeom>
          <a:noFill/>
          <a:ln w="38100" cap="flat" cmpd="sng">
            <a:solidFill>
              <a:srgbClr val="434343"/>
            </a:solidFill>
            <a:prstDash val="solid"/>
            <a:round/>
            <a:headEnd type="none" w="sm" len="sm"/>
            <a:tailEnd type="triangle" w="lg" len="lg"/>
          </a:ln>
        </p:spPr>
      </p:cxnSp>
      <p:sp>
        <p:nvSpPr>
          <p:cNvPr id="398" name="Google Shape;398;p23"/>
          <p:cNvSpPr/>
          <p:nvPr/>
        </p:nvSpPr>
        <p:spPr>
          <a:xfrm>
            <a:off x="5248861" y="5317742"/>
            <a:ext cx="1778888" cy="560308"/>
          </a:xfrm>
          <a:prstGeom prst="rect">
            <a:avLst/>
          </a:prstGeom>
          <a:solidFill>
            <a:srgbClr val="76B900"/>
          </a:solidFill>
          <a:ln w="31750" cap="flat" cmpd="sng">
            <a:solidFill>
              <a:schemeClr val="lt1"/>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cxnSp>
        <p:nvCxnSpPr>
          <p:cNvPr id="399" name="Google Shape;399;p23"/>
          <p:cNvCxnSpPr/>
          <p:nvPr/>
        </p:nvCxnSpPr>
        <p:spPr>
          <a:xfrm>
            <a:off x="7311077" y="3830603"/>
            <a:ext cx="5486400" cy="365700"/>
          </a:xfrm>
          <a:prstGeom prst="bentConnector3">
            <a:avLst>
              <a:gd name="adj1" fmla="val 99783"/>
            </a:avLst>
          </a:prstGeom>
          <a:noFill/>
          <a:ln w="38100" cap="flat" cmpd="sng">
            <a:solidFill>
              <a:srgbClr val="434343"/>
            </a:solidFill>
            <a:prstDash val="solid"/>
            <a:round/>
            <a:headEnd type="triangle" w="lg" len="lg"/>
            <a:tailEnd type="none" w="sm" len="sm"/>
          </a:ln>
        </p:spPr>
      </p:cxnSp>
      <p:sp>
        <p:nvSpPr>
          <p:cNvPr id="400" name="Google Shape;400;p23"/>
          <p:cNvSpPr/>
          <p:nvPr/>
        </p:nvSpPr>
        <p:spPr>
          <a:xfrm>
            <a:off x="9029729" y="3451109"/>
            <a:ext cx="1776953" cy="287317"/>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Read Data</a:t>
            </a:r>
            <a:endParaRPr sz="1600" b="0" i="0" u="none" strike="noStrike" cap="none">
              <a:solidFill>
                <a:schemeClr val="accent4"/>
              </a:solidFill>
              <a:latin typeface="Arial"/>
              <a:ea typeface="Arial"/>
              <a:cs typeface="Arial"/>
              <a:sym typeface="Arial"/>
            </a:endParaRPr>
          </a:p>
        </p:txBody>
      </p:sp>
      <p:sp>
        <p:nvSpPr>
          <p:cNvPr id="401" name="Google Shape;401;p23"/>
          <p:cNvSpPr/>
          <p:nvPr/>
        </p:nvSpPr>
        <p:spPr>
          <a:xfrm>
            <a:off x="9029729" y="8674063"/>
            <a:ext cx="1776953" cy="287317"/>
          </a:xfrm>
          <a:prstGeom prst="rect">
            <a:avLst/>
          </a:prstGeom>
          <a:noFill/>
          <a:ln w="9525" cap="flat" cmpd="sng">
            <a:solidFill>
              <a:srgbClr val="434343"/>
            </a:solidFill>
            <a:prstDash val="solid"/>
            <a:round/>
            <a:headEnd type="none" w="sm" len="sm"/>
            <a:tailEnd type="none" w="sm" len="sm"/>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accent4"/>
                </a:solidFill>
                <a:latin typeface="Trebuchet MS"/>
                <a:ea typeface="Trebuchet MS"/>
                <a:cs typeface="Trebuchet MS"/>
                <a:sym typeface="Trebuchet MS"/>
              </a:rPr>
              <a:t>Load Data</a:t>
            </a:r>
            <a:endParaRPr sz="1600" b="0" i="0" u="none" strike="noStrike" cap="none">
              <a:solidFill>
                <a:schemeClr val="accent4"/>
              </a:solidFill>
              <a:latin typeface="Arial"/>
              <a:ea typeface="Arial"/>
              <a:cs typeface="Arial"/>
              <a:sym typeface="Arial"/>
            </a:endParaRPr>
          </a:p>
        </p:txBody>
      </p:sp>
      <p:sp>
        <p:nvSpPr>
          <p:cNvPr id="402" name="Google Shape;402;p23"/>
          <p:cNvSpPr/>
          <p:nvPr/>
        </p:nvSpPr>
        <p:spPr>
          <a:xfrm>
            <a:off x="5248861" y="3546371"/>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Arial"/>
              <a:ea typeface="Arial"/>
              <a:cs typeface="Arial"/>
              <a:sym typeface="Arial"/>
            </a:endParaRPr>
          </a:p>
        </p:txBody>
      </p:sp>
      <p:sp>
        <p:nvSpPr>
          <p:cNvPr id="403" name="Google Shape;403;p23"/>
          <p:cNvSpPr/>
          <p:nvPr/>
        </p:nvSpPr>
        <p:spPr>
          <a:xfrm>
            <a:off x="5248861" y="8293755"/>
            <a:ext cx="1778888" cy="560308"/>
          </a:xfrm>
          <a:prstGeom prst="rect">
            <a:avLst/>
          </a:prstGeom>
          <a:solidFill>
            <a:srgbClr val="76B900"/>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Arial"/>
              <a:ea typeface="Arial"/>
              <a:cs typeface="Arial"/>
              <a:sym typeface="Arial"/>
            </a:endParaRPr>
          </a:p>
        </p:txBody>
      </p:sp>
      <p:sp>
        <p:nvSpPr>
          <p:cNvPr id="404" name="Google Shape;404;p23"/>
          <p:cNvSpPr txBox="1"/>
          <p:nvPr/>
        </p:nvSpPr>
        <p:spPr>
          <a:xfrm>
            <a:off x="13867720" y="5970056"/>
            <a:ext cx="1049955" cy="441043"/>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GPU</a:t>
            </a:r>
            <a:endParaRPr sz="2000" b="0" i="0" u="none" strike="noStrike" cap="none">
              <a:solidFill>
                <a:schemeClr val="accent4"/>
              </a:solidFill>
              <a:latin typeface="Trebuchet MS"/>
              <a:ea typeface="Trebuchet MS"/>
              <a:cs typeface="Trebuchet MS"/>
              <a:sym typeface="Trebuchet MS"/>
            </a:endParaRPr>
          </a:p>
        </p:txBody>
      </p:sp>
      <p:cxnSp>
        <p:nvCxnSpPr>
          <p:cNvPr id="405" name="Google Shape;405;p23"/>
          <p:cNvCxnSpPr/>
          <p:nvPr/>
        </p:nvCxnSpPr>
        <p:spPr>
          <a:xfrm>
            <a:off x="7443261" y="5329317"/>
            <a:ext cx="4702811" cy="0"/>
          </a:xfrm>
          <a:prstGeom prst="straightConnector1">
            <a:avLst/>
          </a:prstGeom>
          <a:noFill/>
          <a:ln w="38100" cap="flat" cmpd="sng">
            <a:solidFill>
              <a:srgbClr val="868686"/>
            </a:solidFill>
            <a:prstDash val="solid"/>
            <a:round/>
            <a:headEnd type="none" w="lg" len="lg"/>
            <a:tailEnd type="triangle" w="lg" len="lg"/>
          </a:ln>
        </p:spPr>
      </p:cxnSp>
      <p:grpSp>
        <p:nvGrpSpPr>
          <p:cNvPr id="406" name="Google Shape;406;p23"/>
          <p:cNvGrpSpPr/>
          <p:nvPr/>
        </p:nvGrpSpPr>
        <p:grpSpPr>
          <a:xfrm>
            <a:off x="12278144" y="4781002"/>
            <a:ext cx="1102936" cy="1108006"/>
            <a:chOff x="15478450" y="3449957"/>
            <a:chExt cx="1657350" cy="1664968"/>
          </a:xfrm>
        </p:grpSpPr>
        <p:sp>
          <p:nvSpPr>
            <p:cNvPr id="407" name="Google Shape;407;p23"/>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8" name="Google Shape;408;p23"/>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09" name="Google Shape;409;p23"/>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0" name="Google Shape;410;p23"/>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1" name="Google Shape;411;p23"/>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2" name="Google Shape;412;p23"/>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3" name="Google Shape;413;p23"/>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4" name="Google Shape;414;p23"/>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5" name="Google Shape;415;p23"/>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6" name="Google Shape;416;p23"/>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7" name="Google Shape;417;p23"/>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8" name="Google Shape;418;p23"/>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19" name="Google Shape;419;p23"/>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0" name="Google Shape;420;p23"/>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1" name="Google Shape;421;p23"/>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2" name="Google Shape;422;p23"/>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3" name="Google Shape;423;p23"/>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4" name="Google Shape;424;p23"/>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5" name="Google Shape;425;p23"/>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6" name="Google Shape;426;p23"/>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7" name="Google Shape;427;p23"/>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8" name="Google Shape;428;p23"/>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29" name="Google Shape;429;p23"/>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0" name="Google Shape;430;p23"/>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1" name="Google Shape;431;p23"/>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2" name="Google Shape;432;p23"/>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3" name="Google Shape;433;p23"/>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4" name="Google Shape;434;p23"/>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5" name="Google Shape;435;p23"/>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6" name="Google Shape;436;p23"/>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7" name="Google Shape;437;p23"/>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8" name="Google Shape;438;p23"/>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39" name="Google Shape;439;p23"/>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0" name="Google Shape;440;p23"/>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1" name="Google Shape;441;p23"/>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2" name="Google Shape;442;p23"/>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3" name="Google Shape;443;p23"/>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4" name="Google Shape;444;p23"/>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5" name="Google Shape;445;p23"/>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6" name="Google Shape;446;p23"/>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7" name="Google Shape;447;p23"/>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8" name="Google Shape;448;p23"/>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49" name="Google Shape;449;p23"/>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0" name="Google Shape;450;p23"/>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1" name="Google Shape;451;p23"/>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2" name="Google Shape;452;p23"/>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3" name="Google Shape;453;p23"/>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4" name="Google Shape;454;p23"/>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5" name="Google Shape;455;p23"/>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6" name="Google Shape;456;p23"/>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7" name="Google Shape;457;p23"/>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8" name="Google Shape;458;p23"/>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59" name="Google Shape;459;p23"/>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0" name="Google Shape;460;p23"/>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1" name="Google Shape;461;p23"/>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2" name="Google Shape;462;p23"/>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3" name="Google Shape;463;p23"/>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4" name="Google Shape;464;p23"/>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5" name="Google Shape;465;p23"/>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6" name="Google Shape;466;p23"/>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7" name="Google Shape;467;p23"/>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8" name="Google Shape;468;p23"/>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69" name="Google Shape;469;p23"/>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0" name="Google Shape;470;p23"/>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1" name="Google Shape;471;p23"/>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2" name="Google Shape;472;p23"/>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3" name="Google Shape;473;p23"/>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4" name="Google Shape;474;p23"/>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5" name="Google Shape;475;p23"/>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6" name="Google Shape;476;p23"/>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7" name="Google Shape;477;p23"/>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8" name="Google Shape;478;p23"/>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79" name="Google Shape;479;p23"/>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0" name="Google Shape;480;p23"/>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1" name="Google Shape;481;p23"/>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2" name="Google Shape;482;p23"/>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3" name="Google Shape;483;p23"/>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4" name="Google Shape;484;p23"/>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5" name="Google Shape;485;p23"/>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6" name="Google Shape;486;p23"/>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7" name="Google Shape;487;p23"/>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8" name="Google Shape;488;p23"/>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89" name="Google Shape;489;p23"/>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0" name="Google Shape;490;p23"/>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1" name="Google Shape;491;p23"/>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2" name="Google Shape;492;p23"/>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grpSp>
        <p:nvGrpSpPr>
          <p:cNvPr id="493" name="Google Shape;493;p23"/>
          <p:cNvGrpSpPr/>
          <p:nvPr/>
        </p:nvGrpSpPr>
        <p:grpSpPr>
          <a:xfrm>
            <a:off x="12278144" y="6544715"/>
            <a:ext cx="1102936" cy="1108006"/>
            <a:chOff x="15478450" y="3449957"/>
            <a:chExt cx="1657350" cy="1664968"/>
          </a:xfrm>
        </p:grpSpPr>
        <p:sp>
          <p:nvSpPr>
            <p:cNvPr id="494" name="Google Shape;494;p23"/>
            <p:cNvSpPr/>
            <p:nvPr/>
          </p:nvSpPr>
          <p:spPr>
            <a:xfrm>
              <a:off x="15478450" y="3457575"/>
              <a:ext cx="1657350" cy="1657350"/>
            </a:xfrm>
            <a:custGeom>
              <a:avLst/>
              <a:gdLst/>
              <a:ahLst/>
              <a:cxnLst/>
              <a:rect l="l" t="t" r="r" b="b"/>
              <a:pathLst>
                <a:path w="1657350" h="1657350" extrusionOk="0">
                  <a:moveTo>
                    <a:pt x="1657350" y="1657350"/>
                  </a:moveTo>
                  <a:lnTo>
                    <a:pt x="0" y="1657350"/>
                  </a:lnTo>
                  <a:lnTo>
                    <a:pt x="0" y="0"/>
                  </a:lnTo>
                  <a:lnTo>
                    <a:pt x="1657350" y="0"/>
                  </a:lnTo>
                  <a:lnTo>
                    <a:pt x="1657350" y="1657350"/>
                  </a:lnTo>
                  <a:close/>
                </a:path>
              </a:pathLst>
            </a:custGeom>
            <a:solidFill>
              <a:schemeClr val="lt1"/>
            </a:solidFill>
            <a:ln w="44450" cap="flat" cmpd="sng">
              <a:solidFill>
                <a:srgbClr val="76B9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5" name="Google Shape;495;p23"/>
            <p:cNvSpPr/>
            <p:nvPr/>
          </p:nvSpPr>
          <p:spPr>
            <a:xfrm>
              <a:off x="15716575"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6" name="Google Shape;496;p23"/>
            <p:cNvSpPr/>
            <p:nvPr/>
          </p:nvSpPr>
          <p:spPr>
            <a:xfrm>
              <a:off x="15852783"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7" name="Google Shape;497;p23"/>
            <p:cNvSpPr/>
            <p:nvPr/>
          </p:nvSpPr>
          <p:spPr>
            <a:xfrm>
              <a:off x="15716575"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8" name="Google Shape;498;p23"/>
            <p:cNvSpPr/>
            <p:nvPr/>
          </p:nvSpPr>
          <p:spPr>
            <a:xfrm>
              <a:off x="15852783"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499" name="Google Shape;499;p23"/>
            <p:cNvSpPr/>
            <p:nvPr/>
          </p:nvSpPr>
          <p:spPr>
            <a:xfrm>
              <a:off x="15716575"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0" name="Google Shape;500;p23"/>
            <p:cNvSpPr/>
            <p:nvPr/>
          </p:nvSpPr>
          <p:spPr>
            <a:xfrm>
              <a:off x="15852783"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1" name="Google Shape;501;p23"/>
            <p:cNvSpPr/>
            <p:nvPr/>
          </p:nvSpPr>
          <p:spPr>
            <a:xfrm>
              <a:off x="15716575"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2" name="Google Shape;502;p23"/>
            <p:cNvSpPr/>
            <p:nvPr/>
          </p:nvSpPr>
          <p:spPr>
            <a:xfrm>
              <a:off x="15716575"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3" name="Google Shape;503;p23"/>
            <p:cNvSpPr/>
            <p:nvPr/>
          </p:nvSpPr>
          <p:spPr>
            <a:xfrm>
              <a:off x="15716575"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4" name="Google Shape;504;p23"/>
            <p:cNvSpPr/>
            <p:nvPr/>
          </p:nvSpPr>
          <p:spPr>
            <a:xfrm>
              <a:off x="15716575"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5" name="Google Shape;505;p23"/>
            <p:cNvSpPr/>
            <p:nvPr/>
          </p:nvSpPr>
          <p:spPr>
            <a:xfrm>
              <a:off x="15852783"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6" name="Google Shape;506;p23"/>
            <p:cNvSpPr/>
            <p:nvPr/>
          </p:nvSpPr>
          <p:spPr>
            <a:xfrm>
              <a:off x="15716575"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7" name="Google Shape;507;p23"/>
            <p:cNvSpPr/>
            <p:nvPr/>
          </p:nvSpPr>
          <p:spPr>
            <a:xfrm>
              <a:off x="15852783"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8" name="Google Shape;508;p23"/>
            <p:cNvSpPr/>
            <p:nvPr/>
          </p:nvSpPr>
          <p:spPr>
            <a:xfrm>
              <a:off x="15716575"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09" name="Google Shape;509;p23"/>
            <p:cNvSpPr/>
            <p:nvPr/>
          </p:nvSpPr>
          <p:spPr>
            <a:xfrm>
              <a:off x="15852783"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0" name="Google Shape;510;p23"/>
            <p:cNvSpPr/>
            <p:nvPr/>
          </p:nvSpPr>
          <p:spPr>
            <a:xfrm>
              <a:off x="15988991"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1" name="Google Shape;511;p23"/>
            <p:cNvSpPr/>
            <p:nvPr/>
          </p:nvSpPr>
          <p:spPr>
            <a:xfrm>
              <a:off x="1612519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2" name="Google Shape;512;p23"/>
            <p:cNvSpPr/>
            <p:nvPr/>
          </p:nvSpPr>
          <p:spPr>
            <a:xfrm>
              <a:off x="15988991"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3" name="Google Shape;513;p23"/>
            <p:cNvSpPr/>
            <p:nvPr/>
          </p:nvSpPr>
          <p:spPr>
            <a:xfrm>
              <a:off x="1612519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4" name="Google Shape;514;p23"/>
            <p:cNvSpPr/>
            <p:nvPr/>
          </p:nvSpPr>
          <p:spPr>
            <a:xfrm>
              <a:off x="15988991"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5" name="Google Shape;515;p23"/>
            <p:cNvSpPr/>
            <p:nvPr/>
          </p:nvSpPr>
          <p:spPr>
            <a:xfrm>
              <a:off x="1612519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6" name="Google Shape;516;p23"/>
            <p:cNvSpPr/>
            <p:nvPr/>
          </p:nvSpPr>
          <p:spPr>
            <a:xfrm>
              <a:off x="15988991"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7" name="Google Shape;517;p23"/>
            <p:cNvSpPr/>
            <p:nvPr/>
          </p:nvSpPr>
          <p:spPr>
            <a:xfrm>
              <a:off x="1612519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8" name="Google Shape;518;p23"/>
            <p:cNvSpPr/>
            <p:nvPr/>
          </p:nvSpPr>
          <p:spPr>
            <a:xfrm>
              <a:off x="15988991"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19" name="Google Shape;519;p23"/>
            <p:cNvSpPr/>
            <p:nvPr/>
          </p:nvSpPr>
          <p:spPr>
            <a:xfrm>
              <a:off x="1612519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0" name="Google Shape;520;p23"/>
            <p:cNvSpPr/>
            <p:nvPr/>
          </p:nvSpPr>
          <p:spPr>
            <a:xfrm>
              <a:off x="15988991"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1" name="Google Shape;521;p23"/>
            <p:cNvSpPr/>
            <p:nvPr/>
          </p:nvSpPr>
          <p:spPr>
            <a:xfrm>
              <a:off x="1612519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2" name="Google Shape;522;p23"/>
            <p:cNvSpPr/>
            <p:nvPr/>
          </p:nvSpPr>
          <p:spPr>
            <a:xfrm>
              <a:off x="16261405" y="3695700"/>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3" name="Google Shape;523;p23"/>
            <p:cNvSpPr/>
            <p:nvPr/>
          </p:nvSpPr>
          <p:spPr>
            <a:xfrm>
              <a:off x="16397613"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4" name="Google Shape;524;p23"/>
            <p:cNvSpPr/>
            <p:nvPr/>
          </p:nvSpPr>
          <p:spPr>
            <a:xfrm>
              <a:off x="16261405" y="3831908"/>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5" name="Google Shape;525;p23"/>
            <p:cNvSpPr/>
            <p:nvPr/>
          </p:nvSpPr>
          <p:spPr>
            <a:xfrm>
              <a:off x="16397613"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6" name="Google Shape;526;p23"/>
            <p:cNvSpPr/>
            <p:nvPr/>
          </p:nvSpPr>
          <p:spPr>
            <a:xfrm>
              <a:off x="16261405" y="3968115"/>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7" name="Google Shape;527;p23"/>
            <p:cNvSpPr/>
            <p:nvPr/>
          </p:nvSpPr>
          <p:spPr>
            <a:xfrm>
              <a:off x="16397613"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8" name="Google Shape;528;p23"/>
            <p:cNvSpPr/>
            <p:nvPr/>
          </p:nvSpPr>
          <p:spPr>
            <a:xfrm>
              <a:off x="16261405" y="4512945"/>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29" name="Google Shape;529;p23"/>
            <p:cNvSpPr/>
            <p:nvPr/>
          </p:nvSpPr>
          <p:spPr>
            <a:xfrm>
              <a:off x="16397613"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0" name="Google Shape;530;p23"/>
            <p:cNvSpPr/>
            <p:nvPr/>
          </p:nvSpPr>
          <p:spPr>
            <a:xfrm>
              <a:off x="16261405" y="464915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1" name="Google Shape;531;p23"/>
            <p:cNvSpPr/>
            <p:nvPr/>
          </p:nvSpPr>
          <p:spPr>
            <a:xfrm>
              <a:off x="16397613"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2" name="Google Shape;532;p23"/>
            <p:cNvSpPr/>
            <p:nvPr/>
          </p:nvSpPr>
          <p:spPr>
            <a:xfrm>
              <a:off x="16261405" y="478631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3" name="Google Shape;533;p23"/>
            <p:cNvSpPr/>
            <p:nvPr/>
          </p:nvSpPr>
          <p:spPr>
            <a:xfrm>
              <a:off x="16397613"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4" name="Google Shape;534;p23"/>
            <p:cNvSpPr/>
            <p:nvPr/>
          </p:nvSpPr>
          <p:spPr>
            <a:xfrm>
              <a:off x="16533820"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5" name="Google Shape;535;p23"/>
            <p:cNvSpPr/>
            <p:nvPr/>
          </p:nvSpPr>
          <p:spPr>
            <a:xfrm>
              <a:off x="1667002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6" name="Google Shape;536;p23"/>
            <p:cNvSpPr/>
            <p:nvPr/>
          </p:nvSpPr>
          <p:spPr>
            <a:xfrm>
              <a:off x="16533820"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7" name="Google Shape;537;p23"/>
            <p:cNvSpPr/>
            <p:nvPr/>
          </p:nvSpPr>
          <p:spPr>
            <a:xfrm>
              <a:off x="1667002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8" name="Google Shape;538;p23"/>
            <p:cNvSpPr/>
            <p:nvPr/>
          </p:nvSpPr>
          <p:spPr>
            <a:xfrm>
              <a:off x="16533820"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39" name="Google Shape;539;p23"/>
            <p:cNvSpPr/>
            <p:nvPr/>
          </p:nvSpPr>
          <p:spPr>
            <a:xfrm>
              <a:off x="1667002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0" name="Google Shape;540;p23"/>
            <p:cNvSpPr/>
            <p:nvPr/>
          </p:nvSpPr>
          <p:spPr>
            <a:xfrm>
              <a:off x="15852783"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1" name="Google Shape;541;p23"/>
            <p:cNvSpPr/>
            <p:nvPr/>
          </p:nvSpPr>
          <p:spPr>
            <a:xfrm>
              <a:off x="15852783"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2" name="Google Shape;542;p23"/>
            <p:cNvSpPr/>
            <p:nvPr/>
          </p:nvSpPr>
          <p:spPr>
            <a:xfrm>
              <a:off x="15852783"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3" name="Google Shape;543;p23"/>
            <p:cNvSpPr/>
            <p:nvPr/>
          </p:nvSpPr>
          <p:spPr>
            <a:xfrm>
              <a:off x="15988991"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4" name="Google Shape;544;p23"/>
            <p:cNvSpPr/>
            <p:nvPr/>
          </p:nvSpPr>
          <p:spPr>
            <a:xfrm>
              <a:off x="1612519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5" name="Google Shape;545;p23"/>
            <p:cNvSpPr/>
            <p:nvPr/>
          </p:nvSpPr>
          <p:spPr>
            <a:xfrm>
              <a:off x="15988991"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6" name="Google Shape;546;p23"/>
            <p:cNvSpPr/>
            <p:nvPr/>
          </p:nvSpPr>
          <p:spPr>
            <a:xfrm>
              <a:off x="1612519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7" name="Google Shape;547;p23"/>
            <p:cNvSpPr/>
            <p:nvPr/>
          </p:nvSpPr>
          <p:spPr>
            <a:xfrm>
              <a:off x="15988991"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8" name="Google Shape;548;p23"/>
            <p:cNvSpPr/>
            <p:nvPr/>
          </p:nvSpPr>
          <p:spPr>
            <a:xfrm>
              <a:off x="1612519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49" name="Google Shape;549;p23"/>
            <p:cNvSpPr/>
            <p:nvPr/>
          </p:nvSpPr>
          <p:spPr>
            <a:xfrm>
              <a:off x="16261405" y="4104323"/>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0" name="Google Shape;550;p23"/>
            <p:cNvSpPr/>
            <p:nvPr/>
          </p:nvSpPr>
          <p:spPr>
            <a:xfrm>
              <a:off x="16397613"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1" name="Google Shape;551;p23"/>
            <p:cNvSpPr/>
            <p:nvPr/>
          </p:nvSpPr>
          <p:spPr>
            <a:xfrm>
              <a:off x="16261405" y="4240530"/>
              <a:ext cx="85725" cy="85725"/>
            </a:xfrm>
            <a:custGeom>
              <a:avLst/>
              <a:gdLst/>
              <a:ahLst/>
              <a:cxnLst/>
              <a:rect l="l" t="t" r="r" b="b"/>
              <a:pathLst>
                <a:path w="85725" h="85725" extrusionOk="0">
                  <a:moveTo>
                    <a:pt x="0" y="0"/>
                  </a:moveTo>
                  <a:lnTo>
                    <a:pt x="90487" y="0"/>
                  </a:lnTo>
                  <a:lnTo>
                    <a:pt x="90487"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2" name="Google Shape;552;p23"/>
            <p:cNvSpPr/>
            <p:nvPr/>
          </p:nvSpPr>
          <p:spPr>
            <a:xfrm>
              <a:off x="16397613"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3" name="Google Shape;553;p23"/>
            <p:cNvSpPr/>
            <p:nvPr/>
          </p:nvSpPr>
          <p:spPr>
            <a:xfrm>
              <a:off x="16261405" y="4376738"/>
              <a:ext cx="85725" cy="85725"/>
            </a:xfrm>
            <a:custGeom>
              <a:avLst/>
              <a:gdLst/>
              <a:ahLst/>
              <a:cxnLst/>
              <a:rect l="l" t="t" r="r" b="b"/>
              <a:pathLst>
                <a:path w="85725" h="85725" extrusionOk="0">
                  <a:moveTo>
                    <a:pt x="0" y="0"/>
                  </a:moveTo>
                  <a:lnTo>
                    <a:pt x="90487" y="0"/>
                  </a:lnTo>
                  <a:lnTo>
                    <a:pt x="90487"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4" name="Google Shape;554;p23"/>
            <p:cNvSpPr/>
            <p:nvPr/>
          </p:nvSpPr>
          <p:spPr>
            <a:xfrm>
              <a:off x="16397613"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5" name="Google Shape;555;p23"/>
            <p:cNvSpPr/>
            <p:nvPr/>
          </p:nvSpPr>
          <p:spPr>
            <a:xfrm>
              <a:off x="16533820"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6" name="Google Shape;556;p23"/>
            <p:cNvSpPr/>
            <p:nvPr/>
          </p:nvSpPr>
          <p:spPr>
            <a:xfrm>
              <a:off x="1667002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7" name="Google Shape;557;p23"/>
            <p:cNvSpPr/>
            <p:nvPr/>
          </p:nvSpPr>
          <p:spPr>
            <a:xfrm>
              <a:off x="16533820"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8" name="Google Shape;558;p23"/>
            <p:cNvSpPr/>
            <p:nvPr/>
          </p:nvSpPr>
          <p:spPr>
            <a:xfrm>
              <a:off x="1667002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59" name="Google Shape;559;p23"/>
            <p:cNvSpPr/>
            <p:nvPr/>
          </p:nvSpPr>
          <p:spPr>
            <a:xfrm>
              <a:off x="16533820"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0" name="Google Shape;560;p23"/>
            <p:cNvSpPr/>
            <p:nvPr/>
          </p:nvSpPr>
          <p:spPr>
            <a:xfrm>
              <a:off x="1667002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1" name="Google Shape;561;p23"/>
            <p:cNvSpPr/>
            <p:nvPr/>
          </p:nvSpPr>
          <p:spPr>
            <a:xfrm>
              <a:off x="16533820"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2" name="Google Shape;562;p23"/>
            <p:cNvSpPr/>
            <p:nvPr/>
          </p:nvSpPr>
          <p:spPr>
            <a:xfrm>
              <a:off x="1667002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3" name="Google Shape;563;p23"/>
            <p:cNvSpPr/>
            <p:nvPr/>
          </p:nvSpPr>
          <p:spPr>
            <a:xfrm>
              <a:off x="16533820"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4" name="Google Shape;564;p23"/>
            <p:cNvSpPr/>
            <p:nvPr/>
          </p:nvSpPr>
          <p:spPr>
            <a:xfrm>
              <a:off x="1667002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5" name="Google Shape;565;p23"/>
            <p:cNvSpPr/>
            <p:nvPr/>
          </p:nvSpPr>
          <p:spPr>
            <a:xfrm>
              <a:off x="16533820"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6" name="Google Shape;566;p23"/>
            <p:cNvSpPr/>
            <p:nvPr/>
          </p:nvSpPr>
          <p:spPr>
            <a:xfrm>
              <a:off x="16807188" y="3695700"/>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7" name="Google Shape;567;p23"/>
            <p:cNvSpPr/>
            <p:nvPr/>
          </p:nvSpPr>
          <p:spPr>
            <a:xfrm>
              <a:off x="16807188" y="3831908"/>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8" name="Google Shape;568;p23"/>
            <p:cNvSpPr/>
            <p:nvPr/>
          </p:nvSpPr>
          <p:spPr>
            <a:xfrm>
              <a:off x="16807188" y="3968115"/>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69" name="Google Shape;569;p23"/>
            <p:cNvSpPr/>
            <p:nvPr/>
          </p:nvSpPr>
          <p:spPr>
            <a:xfrm>
              <a:off x="16807188" y="410432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0" name="Google Shape;570;p23"/>
            <p:cNvSpPr/>
            <p:nvPr/>
          </p:nvSpPr>
          <p:spPr>
            <a:xfrm>
              <a:off x="16807188" y="4240530"/>
              <a:ext cx="85725" cy="85725"/>
            </a:xfrm>
            <a:custGeom>
              <a:avLst/>
              <a:gdLst/>
              <a:ahLst/>
              <a:cxnLst/>
              <a:rect l="l" t="t" r="r" b="b"/>
              <a:pathLst>
                <a:path w="85725" h="85725" extrusionOk="0">
                  <a:moveTo>
                    <a:pt x="0" y="0"/>
                  </a:moveTo>
                  <a:lnTo>
                    <a:pt x="90488" y="0"/>
                  </a:lnTo>
                  <a:lnTo>
                    <a:pt x="90488" y="90487"/>
                  </a:lnTo>
                  <a:lnTo>
                    <a:pt x="0" y="90487"/>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1" name="Google Shape;571;p23"/>
            <p:cNvSpPr/>
            <p:nvPr/>
          </p:nvSpPr>
          <p:spPr>
            <a:xfrm>
              <a:off x="16807188" y="4376738"/>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2" name="Google Shape;572;p23"/>
            <p:cNvSpPr/>
            <p:nvPr/>
          </p:nvSpPr>
          <p:spPr>
            <a:xfrm>
              <a:off x="16807188" y="4512945"/>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3" name="Google Shape;573;p23"/>
            <p:cNvSpPr/>
            <p:nvPr/>
          </p:nvSpPr>
          <p:spPr>
            <a:xfrm>
              <a:off x="16807188" y="464915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4" name="Google Shape;574;p23"/>
            <p:cNvSpPr/>
            <p:nvPr/>
          </p:nvSpPr>
          <p:spPr>
            <a:xfrm>
              <a:off x="1680718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5" name="Google Shape;575;p23"/>
            <p:cNvSpPr/>
            <p:nvPr/>
          </p:nvSpPr>
          <p:spPr>
            <a:xfrm>
              <a:off x="16670028" y="4786313"/>
              <a:ext cx="85725" cy="85725"/>
            </a:xfrm>
            <a:custGeom>
              <a:avLst/>
              <a:gdLst/>
              <a:ahLst/>
              <a:cxnLst/>
              <a:rect l="l" t="t" r="r" b="b"/>
              <a:pathLst>
                <a:path w="85725" h="85725" extrusionOk="0">
                  <a:moveTo>
                    <a:pt x="0" y="0"/>
                  </a:moveTo>
                  <a:lnTo>
                    <a:pt x="90488" y="0"/>
                  </a:lnTo>
                  <a:lnTo>
                    <a:pt x="90488" y="90488"/>
                  </a:lnTo>
                  <a:lnTo>
                    <a:pt x="0" y="90488"/>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6" name="Google Shape;576;p23"/>
            <p:cNvSpPr/>
            <p:nvPr/>
          </p:nvSpPr>
          <p:spPr>
            <a:xfrm>
              <a:off x="15479403"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7" name="Google Shape;577;p23"/>
            <p:cNvSpPr/>
            <p:nvPr/>
          </p:nvSpPr>
          <p:spPr>
            <a:xfrm>
              <a:off x="17046266" y="4104323"/>
              <a:ext cx="85725" cy="361950"/>
            </a:xfrm>
            <a:custGeom>
              <a:avLst/>
              <a:gdLst/>
              <a:ahLst/>
              <a:cxnLst/>
              <a:rect l="l" t="t" r="r" b="b"/>
              <a:pathLst>
                <a:path w="85725" h="361950" extrusionOk="0">
                  <a:moveTo>
                    <a:pt x="0" y="0"/>
                  </a:moveTo>
                  <a:lnTo>
                    <a:pt x="90488" y="0"/>
                  </a:lnTo>
                  <a:lnTo>
                    <a:pt x="90488" y="362903"/>
                  </a:lnTo>
                  <a:lnTo>
                    <a:pt x="0" y="362903"/>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8" name="Google Shape;578;p23"/>
            <p:cNvSpPr/>
            <p:nvPr/>
          </p:nvSpPr>
          <p:spPr>
            <a:xfrm>
              <a:off x="16126175" y="3449957"/>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sp>
          <p:nvSpPr>
            <p:cNvPr id="579" name="Google Shape;579;p23"/>
            <p:cNvSpPr/>
            <p:nvPr/>
          </p:nvSpPr>
          <p:spPr>
            <a:xfrm>
              <a:off x="16125827" y="5025992"/>
              <a:ext cx="361950" cy="85725"/>
            </a:xfrm>
            <a:custGeom>
              <a:avLst/>
              <a:gdLst/>
              <a:ahLst/>
              <a:cxnLst/>
              <a:rect l="l" t="t" r="r" b="b"/>
              <a:pathLst>
                <a:path w="361950" h="85725" extrusionOk="0">
                  <a:moveTo>
                    <a:pt x="362903" y="0"/>
                  </a:moveTo>
                  <a:lnTo>
                    <a:pt x="362903" y="90487"/>
                  </a:lnTo>
                  <a:lnTo>
                    <a:pt x="0" y="90487"/>
                  </a:lnTo>
                  <a:lnTo>
                    <a:pt x="0" y="0"/>
                  </a:lnTo>
                  <a:close/>
                </a:path>
              </a:pathLst>
            </a:custGeom>
            <a:solidFill>
              <a:srgbClr val="76B9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333" b="0" i="0" u="none" strike="noStrike" cap="none">
                <a:solidFill>
                  <a:srgbClr val="000000"/>
                </a:solidFill>
                <a:latin typeface="Arial"/>
                <a:ea typeface="Arial"/>
                <a:cs typeface="Arial"/>
                <a:sym typeface="Arial"/>
              </a:endParaRPr>
            </a:p>
          </p:txBody>
        </p:sp>
      </p:grpSp>
      <p:sp>
        <p:nvSpPr>
          <p:cNvPr id="580" name="Google Shape;580;p23"/>
          <p:cNvSpPr/>
          <p:nvPr/>
        </p:nvSpPr>
        <p:spPr>
          <a:xfrm>
            <a:off x="12417763" y="5108916"/>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sp>
        <p:nvSpPr>
          <p:cNvPr id="581" name="Google Shape;581;p23"/>
          <p:cNvSpPr/>
          <p:nvPr/>
        </p:nvSpPr>
        <p:spPr>
          <a:xfrm>
            <a:off x="12417763" y="6874450"/>
            <a:ext cx="807068" cy="454463"/>
          </a:xfrm>
          <a:prstGeom prst="rect">
            <a:avLst/>
          </a:prstGeom>
          <a:solidFill>
            <a:schemeClr val="lt1"/>
          </a:solid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600" b="0" i="0" u="none" strike="noStrike" cap="none">
                <a:solidFill>
                  <a:srgbClr val="76B900"/>
                </a:solidFill>
                <a:latin typeface="Trebuchet MS"/>
                <a:ea typeface="Trebuchet MS"/>
                <a:cs typeface="Trebuchet MS"/>
                <a:sym typeface="Trebuchet MS"/>
              </a:rPr>
              <a:t>GPU DATA</a:t>
            </a:r>
            <a:endParaRPr sz="1600" b="0" i="0" u="none" strike="noStrike" cap="none">
              <a:solidFill>
                <a:srgbClr val="76B900"/>
              </a:solidFill>
              <a:latin typeface="Arial"/>
              <a:ea typeface="Arial"/>
              <a:cs typeface="Arial"/>
              <a:sym typeface="Arial"/>
            </a:endParaRPr>
          </a:p>
        </p:txBody>
      </p:sp>
      <p:cxnSp>
        <p:nvCxnSpPr>
          <p:cNvPr id="582" name="Google Shape;582;p23"/>
          <p:cNvCxnSpPr/>
          <p:nvPr/>
        </p:nvCxnSpPr>
        <p:spPr>
          <a:xfrm>
            <a:off x="7443261" y="7083720"/>
            <a:ext cx="4702811" cy="0"/>
          </a:xfrm>
          <a:prstGeom prst="straightConnector1">
            <a:avLst/>
          </a:prstGeom>
          <a:noFill/>
          <a:ln w="38100" cap="flat" cmpd="sng">
            <a:solidFill>
              <a:srgbClr val="868686"/>
            </a:solidFill>
            <a:prstDash val="solid"/>
            <a:round/>
            <a:headEnd type="triangle" w="lg" len="lg"/>
            <a:tailEnd type="none" w="sm" len="sm"/>
          </a:ln>
        </p:spPr>
      </p:cxnSp>
      <p:sp>
        <p:nvSpPr>
          <p:cNvPr id="583" name="Google Shape;583;p23"/>
          <p:cNvSpPr txBox="1"/>
          <p:nvPr/>
        </p:nvSpPr>
        <p:spPr>
          <a:xfrm>
            <a:off x="12731182" y="7698415"/>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A</a:t>
            </a:r>
            <a:endParaRPr sz="1600" b="0" i="0" u="none" strike="noStrike" cap="none">
              <a:solidFill>
                <a:schemeClr val="lt1"/>
              </a:solidFill>
              <a:latin typeface="Trebuchet MS"/>
              <a:ea typeface="Trebuchet MS"/>
              <a:cs typeface="Trebuchet MS"/>
              <a:sym typeface="Trebuchet MS"/>
            </a:endParaRPr>
          </a:p>
        </p:txBody>
      </p:sp>
      <p:sp>
        <p:nvSpPr>
          <p:cNvPr id="584" name="Google Shape;584;p23"/>
          <p:cNvSpPr txBox="1"/>
          <p:nvPr/>
        </p:nvSpPr>
        <p:spPr>
          <a:xfrm>
            <a:off x="12731182" y="4359013"/>
            <a:ext cx="1049955" cy="441043"/>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1600" b="0" i="0" u="none" strike="noStrike" cap="none">
                <a:solidFill>
                  <a:schemeClr val="lt1"/>
                </a:solidFill>
                <a:latin typeface="Trebuchet MS"/>
                <a:ea typeface="Trebuchet MS"/>
                <a:cs typeface="Trebuchet MS"/>
                <a:sym typeface="Trebuchet MS"/>
              </a:rPr>
              <a:t>APP B</a:t>
            </a:r>
            <a:endParaRPr sz="1600" b="0" i="0" u="none" strike="noStrike" cap="none">
              <a:solidFill>
                <a:schemeClr val="lt1"/>
              </a:solidFill>
              <a:latin typeface="Trebuchet MS"/>
              <a:ea typeface="Trebuchet MS"/>
              <a:cs typeface="Trebuchet MS"/>
              <a:sym typeface="Trebuchet MS"/>
            </a:endParaRPr>
          </a:p>
        </p:txBody>
      </p:sp>
      <p:sp>
        <p:nvSpPr>
          <p:cNvPr id="585" name="Google Shape;585;p23"/>
          <p:cNvSpPr txBox="1"/>
          <p:nvPr/>
        </p:nvSpPr>
        <p:spPr>
          <a:xfrm>
            <a:off x="9258857" y="5415786"/>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6" name="Google Shape;586;p23"/>
          <p:cNvSpPr txBox="1"/>
          <p:nvPr/>
        </p:nvSpPr>
        <p:spPr>
          <a:xfrm>
            <a:off x="9258857" y="6645444"/>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
        <p:nvSpPr>
          <p:cNvPr id="587" name="Google Shape;587;p23"/>
          <p:cNvSpPr txBox="1"/>
          <p:nvPr/>
        </p:nvSpPr>
        <p:spPr>
          <a:xfrm>
            <a:off x="5619696" y="6068195"/>
            <a:ext cx="1049955" cy="441043"/>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4000" b="0" i="0" u="none" strike="noStrike" cap="none">
                <a:solidFill>
                  <a:srgbClr val="FF0000"/>
                </a:solidFill>
                <a:latin typeface="Trebuchet MS"/>
                <a:ea typeface="Trebuchet MS"/>
                <a:cs typeface="Trebuchet MS"/>
                <a:sym typeface="Trebuchet MS"/>
              </a:rPr>
              <a:t>X</a:t>
            </a:r>
            <a:endParaRPr sz="4000" b="0" i="0" u="none" strike="noStrike" cap="none">
              <a:solidFill>
                <a:srgbClr val="FF0000"/>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8"/>
          <p:cNvSpPr/>
          <p:nvPr/>
        </p:nvSpPr>
        <p:spPr>
          <a:xfrm>
            <a:off x="864225" y="9057956"/>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400" b="0" i="1" u="none" strike="noStrike" cap="none">
                <a:solidFill>
                  <a:srgbClr val="595959"/>
                </a:solidFill>
                <a:latin typeface="Trebuchet MS"/>
                <a:ea typeface="Trebuchet MS"/>
                <a:cs typeface="Trebuchet MS"/>
                <a:sym typeface="Trebuchet MS"/>
              </a:rPr>
              <a:t>*BigData x8, 100x 8-vCPU nodes, Apache Spark GraphX ⇒ 96 mins!</a:t>
            </a:r>
            <a:endParaRPr/>
          </a:p>
        </p:txBody>
      </p:sp>
      <p:graphicFrame>
        <p:nvGraphicFramePr>
          <p:cNvPr id="1626" name="Google Shape;1626;p78"/>
          <p:cNvGraphicFramePr/>
          <p:nvPr/>
        </p:nvGraphicFramePr>
        <p:xfrm>
          <a:off x="1863937" y="3455893"/>
          <a:ext cx="14560175" cy="5340900"/>
        </p:xfrm>
        <a:graphic>
          <a:graphicData uri="http://schemas.openxmlformats.org/drawingml/2006/table">
            <a:tbl>
              <a:tblPr firstRow="1" bandRow="1">
                <a:noFill/>
                <a:tableStyleId>{235D6071-0676-41AA-B21E-C59D3EEC2289}</a:tableStyleId>
              </a:tblPr>
              <a:tblGrid>
                <a:gridCol w="1976675">
                  <a:extLst>
                    <a:ext uri="{9D8B030D-6E8A-4147-A177-3AD203B41FA5}">
                      <a16:colId xmlns:a16="http://schemas.microsoft.com/office/drawing/2014/main" val="20000"/>
                    </a:ext>
                  </a:extLst>
                </a:gridCol>
                <a:gridCol w="2132025">
                  <a:extLst>
                    <a:ext uri="{9D8B030D-6E8A-4147-A177-3AD203B41FA5}">
                      <a16:colId xmlns:a16="http://schemas.microsoft.com/office/drawing/2014/main" val="20001"/>
                    </a:ext>
                  </a:extLst>
                </a:gridCol>
                <a:gridCol w="2544775">
                  <a:extLst>
                    <a:ext uri="{9D8B030D-6E8A-4147-A177-3AD203B41FA5}">
                      <a16:colId xmlns:a16="http://schemas.microsoft.com/office/drawing/2014/main" val="20002"/>
                    </a:ext>
                  </a:extLst>
                </a:gridCol>
                <a:gridCol w="1976675">
                  <a:extLst>
                    <a:ext uri="{9D8B030D-6E8A-4147-A177-3AD203B41FA5}">
                      <a16:colId xmlns:a16="http://schemas.microsoft.com/office/drawing/2014/main" val="20003"/>
                    </a:ext>
                  </a:extLst>
                </a:gridCol>
                <a:gridCol w="1976675">
                  <a:extLst>
                    <a:ext uri="{9D8B030D-6E8A-4147-A177-3AD203B41FA5}">
                      <a16:colId xmlns:a16="http://schemas.microsoft.com/office/drawing/2014/main" val="20004"/>
                    </a:ext>
                  </a:extLst>
                </a:gridCol>
                <a:gridCol w="1976675">
                  <a:extLst>
                    <a:ext uri="{9D8B030D-6E8A-4147-A177-3AD203B41FA5}">
                      <a16:colId xmlns:a16="http://schemas.microsoft.com/office/drawing/2014/main" val="20005"/>
                    </a:ext>
                  </a:extLst>
                </a:gridCol>
                <a:gridCol w="1976675">
                  <a:extLst>
                    <a:ext uri="{9D8B030D-6E8A-4147-A177-3AD203B41FA5}">
                      <a16:colId xmlns:a16="http://schemas.microsoft.com/office/drawing/2014/main" val="20006"/>
                    </a:ext>
                  </a:extLst>
                </a:gridCol>
              </a:tblGrid>
              <a:tr h="1023550">
                <a:tc>
                  <a:txBody>
                    <a:bodyPr/>
                    <a:lstStyle/>
                    <a:p>
                      <a:pPr marL="0" marR="0" lvl="0" indent="0" algn="l" rtl="0">
                        <a:spcBef>
                          <a:spcPts val="0"/>
                        </a:spcBef>
                        <a:spcAft>
                          <a:spcPts val="0"/>
                        </a:spcAft>
                        <a:buNone/>
                      </a:pPr>
                      <a:r>
                        <a:rPr lang="en-US" sz="2000" b="0">
                          <a:solidFill>
                            <a:schemeClr val="lt1"/>
                          </a:solidFill>
                        </a:rPr>
                        <a:t>HiBench Scale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Vertices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Edges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CSV File (GB)</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GPUs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 of CPU Threads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Pagerank for 3 Iterations (secs)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2000" b="1">
                          <a:solidFill>
                            <a:srgbClr val="868686"/>
                          </a:solidFill>
                        </a:rPr>
                        <a:t>Huge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2000" b="1">
                          <a:solidFill>
                            <a:srgbClr val="868686"/>
                          </a:solidFill>
                        </a:rPr>
                        <a:t>BigData</a:t>
                      </a:r>
                      <a:endParaRPr sz="20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1,980,000,000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5.1</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69</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9.0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200,000,000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146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18.2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31.8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rgbClr val="868686"/>
                        </a:buClr>
                        <a:buSzPts val="2000"/>
                        <a:buFont typeface="Trebuchet MS"/>
                        <a:buNone/>
                      </a:pPr>
                      <a:r>
                        <a:rPr lang="en-US" sz="2000" b="1">
                          <a:solidFill>
                            <a:srgbClr val="868686"/>
                          </a:solidFill>
                        </a:rPr>
                        <a:t>BigData x8</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400,000,000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16,000,000,000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300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20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800*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2000">
                          <a:solidFill>
                            <a:srgbClr val="868686"/>
                          </a:solidFill>
                        </a:rPr>
                        <a:t>5760*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27" name="Google Shape;1627;p78"/>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Multi-GPU PageRank Performance </a:t>
            </a:r>
            <a:endParaRPr/>
          </a:p>
        </p:txBody>
      </p:sp>
      <p:sp>
        <p:nvSpPr>
          <p:cNvPr id="1628" name="Google Shape;1628;p78"/>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PageRank Portion of the HiBench Benchmark Suite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7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634" name="Google Shape;1634;p7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RAPIDS 0.16 - October 2020</a:t>
            </a:r>
            <a:endParaRPr/>
          </a:p>
        </p:txBody>
      </p:sp>
      <p:graphicFrame>
        <p:nvGraphicFramePr>
          <p:cNvPr id="1635" name="Google Shape;1635;p79"/>
          <p:cNvGraphicFramePr/>
          <p:nvPr/>
        </p:nvGraphicFramePr>
        <p:xfrm>
          <a:off x="3763613" y="2710597"/>
          <a:ext cx="10577875" cy="6797060"/>
        </p:xfrm>
        <a:graphic>
          <a:graphicData uri="http://schemas.openxmlformats.org/drawingml/2006/table">
            <a:tbl>
              <a:tblPr firstRow="1" bandRow="1">
                <a:noFill/>
                <a:tableStyleId>{235D6071-0676-41AA-B21E-C59D3EEC2289}</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graphicFrame>
        <p:nvGraphicFramePr>
          <p:cNvPr id="1640" name="Google Shape;1640;p80"/>
          <p:cNvGraphicFramePr/>
          <p:nvPr/>
        </p:nvGraphicFramePr>
        <p:xfrm>
          <a:off x="3722238" y="2695572"/>
          <a:ext cx="10577875" cy="6797060"/>
        </p:xfrm>
        <a:graphic>
          <a:graphicData uri="http://schemas.openxmlformats.org/drawingml/2006/table">
            <a:tbl>
              <a:tblPr firstRow="1" bandRow="1">
                <a:noFill/>
                <a:tableStyleId>{235D6071-0676-41AA-B21E-C59D3EEC2289}</a:tableStyleId>
              </a:tblPr>
              <a:tblGrid>
                <a:gridCol w="4823350">
                  <a:extLst>
                    <a:ext uri="{9D8B030D-6E8A-4147-A177-3AD203B41FA5}">
                      <a16:colId xmlns:a16="http://schemas.microsoft.com/office/drawing/2014/main" val="20000"/>
                    </a:ext>
                  </a:extLst>
                </a:gridCol>
                <a:gridCol w="2718875">
                  <a:extLst>
                    <a:ext uri="{9D8B030D-6E8A-4147-A177-3AD203B41FA5}">
                      <a16:colId xmlns:a16="http://schemas.microsoft.com/office/drawing/2014/main" val="20001"/>
                    </a:ext>
                  </a:extLst>
                </a:gridCol>
                <a:gridCol w="3035650">
                  <a:extLst>
                    <a:ext uri="{9D8B030D-6E8A-4147-A177-3AD203B41FA5}">
                      <a16:colId xmlns:a16="http://schemas.microsoft.com/office/drawing/2014/main" val="20002"/>
                    </a:ext>
                  </a:extLst>
                </a:gridCol>
              </a:tblGrid>
              <a:tr h="436550">
                <a:tc>
                  <a:txBody>
                    <a:bodyPr/>
                    <a:lstStyle/>
                    <a:p>
                      <a:pPr marL="0" marR="0" lvl="0" indent="0" algn="l" rtl="0">
                        <a:spcBef>
                          <a:spcPts val="0"/>
                        </a:spcBef>
                        <a:spcAft>
                          <a:spcPts val="0"/>
                        </a:spcAft>
                        <a:buNone/>
                      </a:pPr>
                      <a:r>
                        <a:rPr lang="en-US" sz="2000" b="0">
                          <a:solidFill>
                            <a:schemeClr val="lt1"/>
                          </a:solidFill>
                        </a:rPr>
                        <a:t>cuGRAPH</a:t>
                      </a:r>
                      <a:endParaRPr sz="2000" b="0">
                        <a:solidFill>
                          <a:schemeClr val="lt1"/>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Single-GPU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Multi-Node-Multi-GPU</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70200">
                <a:tc>
                  <a:txBody>
                    <a:bodyPr/>
                    <a:lstStyle/>
                    <a:p>
                      <a:pPr marL="0" marR="0" lvl="0" indent="0" algn="l" rtl="0">
                        <a:spcBef>
                          <a:spcPts val="0"/>
                        </a:spcBef>
                        <a:spcAft>
                          <a:spcPts val="0"/>
                        </a:spcAft>
                        <a:buNone/>
                      </a:pPr>
                      <a:r>
                        <a:rPr lang="en-US" sz="1600" b="1">
                          <a:solidFill>
                            <a:srgbClr val="868686"/>
                          </a:solidFill>
                        </a:rPr>
                        <a:t>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Personal Page Rank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Katz</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3"/>
                  </a:ext>
                </a:extLst>
              </a:tr>
              <a:tr h="370200">
                <a:tc>
                  <a:txBody>
                    <a:bodyPr/>
                    <a:lstStyle/>
                    <a:p>
                      <a:pPr marL="0" marR="0" lvl="0" indent="0" algn="l" rtl="0">
                        <a:lnSpc>
                          <a:spcPct val="100000"/>
                        </a:lnSpc>
                        <a:spcBef>
                          <a:spcPts val="0"/>
                        </a:spcBef>
                        <a:spcAft>
                          <a:spcPts val="0"/>
                        </a:spcAft>
                        <a:buNone/>
                      </a:pPr>
                      <a:r>
                        <a:rPr lang="en-US" sz="1600" b="1">
                          <a:solidFill>
                            <a:srgbClr val="868686"/>
                          </a:solidFill>
                        </a:rPr>
                        <a:t>Betweenness Centrality</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Spectral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Louvain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Ensemble Clustering for Graphs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K-Truss &amp; K-Core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370200">
                <a:tc>
                  <a:txBody>
                    <a:bodyPr/>
                    <a:lstStyle/>
                    <a:p>
                      <a:pPr marL="0" lvl="0" indent="0" algn="l" rtl="0">
                        <a:spcBef>
                          <a:spcPts val="0"/>
                        </a:spcBef>
                        <a:spcAft>
                          <a:spcPts val="0"/>
                        </a:spcAft>
                        <a:buClr>
                          <a:srgbClr val="868686"/>
                        </a:buClr>
                        <a:buSzPts val="1600"/>
                        <a:buFont typeface="Trebuchet MS"/>
                        <a:buNone/>
                      </a:pPr>
                      <a:r>
                        <a:rPr lang="en-US" sz="1600" b="1">
                          <a:solidFill>
                            <a:srgbClr val="868686"/>
                          </a:solidFill>
                        </a:rPr>
                        <a:t>Connected Components (Weak &amp; Strong)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lvl="0" indent="0" algn="l" rtl="0">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09"/>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Triangle Counting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0"/>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Single Source Shortest Path (SSSP)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r>
                        <a:rPr lang="en-US" sz="1600">
                          <a:solidFill>
                            <a:srgbClr val="868686"/>
                          </a:solidFill>
                        </a:rPr>
                        <a:t>      </a:t>
                      </a: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r h="370200">
                <a:tc>
                  <a:txBody>
                    <a:bodyPr/>
                    <a:lstStyle/>
                    <a:p>
                      <a:pPr marL="0" marR="0" lvl="0" indent="0" algn="l" rtl="0">
                        <a:lnSpc>
                          <a:spcPct val="100000"/>
                        </a:lnSpc>
                        <a:spcBef>
                          <a:spcPts val="0"/>
                        </a:spcBef>
                        <a:spcAft>
                          <a:spcPts val="0"/>
                        </a:spcAft>
                        <a:buClr>
                          <a:srgbClr val="868686"/>
                        </a:buClr>
                        <a:buSzPts val="1600"/>
                        <a:buFont typeface="Trebuchet MS"/>
                        <a:buNone/>
                      </a:pPr>
                      <a:r>
                        <a:rPr lang="en-US" sz="1600" b="1">
                          <a:solidFill>
                            <a:srgbClr val="868686"/>
                          </a:solidFill>
                        </a:rPr>
                        <a:t>Breadth-First Search (BFS)</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extLst>
                  <a:ext uri="{0D108BD9-81ED-4DB2-BD59-A6C34878D82A}">
                    <a16:rowId xmlns:a16="http://schemas.microsoft.com/office/drawing/2014/main" val="10012"/>
                  </a:ext>
                </a:extLst>
              </a:tr>
              <a:tr h="370200">
                <a:tc>
                  <a:txBody>
                    <a:bodyPr/>
                    <a:lstStyle/>
                    <a:p>
                      <a:pPr marL="0" lvl="0" indent="0" algn="l" rtl="0">
                        <a:spcBef>
                          <a:spcPts val="0"/>
                        </a:spcBef>
                        <a:spcAft>
                          <a:spcPts val="0"/>
                        </a:spcAft>
                        <a:buClr>
                          <a:schemeClr val="dk2"/>
                        </a:buClr>
                        <a:buSzPts val="1100"/>
                        <a:buFont typeface="Arial"/>
                        <a:buNone/>
                      </a:pPr>
                      <a:r>
                        <a:rPr lang="en-US" sz="1600" b="1">
                          <a:solidFill>
                            <a:srgbClr val="868686"/>
                          </a:solidFill>
                        </a:rPr>
                        <a:t>Jaccard &amp; Overlap Coefficient</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3"/>
                  </a:ext>
                </a:extLst>
              </a:tr>
              <a:tr h="203200">
                <a:tc>
                  <a:txBody>
                    <a:bodyPr/>
                    <a:lstStyle/>
                    <a:p>
                      <a:pPr marL="0" lvl="0" indent="0" algn="l" rtl="0">
                        <a:spcBef>
                          <a:spcPts val="0"/>
                        </a:spcBef>
                        <a:spcAft>
                          <a:spcPts val="0"/>
                        </a:spcAft>
                        <a:buNone/>
                      </a:pPr>
                      <a:r>
                        <a:rPr lang="en-US" sz="1600" b="1">
                          <a:solidFill>
                            <a:srgbClr val="868686"/>
                          </a:solidFill>
                        </a:rPr>
                        <a:t>Force Atlas 2</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4"/>
                  </a:ext>
                </a:extLst>
              </a:tr>
              <a:tr h="396250">
                <a:tc>
                  <a:txBody>
                    <a:bodyPr/>
                    <a:lstStyle/>
                    <a:p>
                      <a:pPr marL="0" lvl="0" indent="0" algn="l" rtl="0">
                        <a:spcBef>
                          <a:spcPts val="0"/>
                        </a:spcBef>
                        <a:spcAft>
                          <a:spcPts val="0"/>
                        </a:spcAft>
                        <a:buSzPts val="1100"/>
                        <a:buNone/>
                      </a:pPr>
                      <a:r>
                        <a:rPr lang="en-US" sz="1600" b="1">
                          <a:solidFill>
                            <a:srgbClr val="868686"/>
                          </a:solidFill>
                        </a:rPr>
                        <a:t>Hungarian Algorithm</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Font typeface="Arial"/>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5"/>
                  </a:ext>
                </a:extLst>
              </a:tr>
              <a:tr h="396250">
                <a:tc>
                  <a:txBody>
                    <a:bodyPr/>
                    <a:lstStyle/>
                    <a:p>
                      <a:pPr marL="0" lvl="0" indent="0" algn="l" rtl="0">
                        <a:spcBef>
                          <a:spcPts val="0"/>
                        </a:spcBef>
                        <a:spcAft>
                          <a:spcPts val="0"/>
                        </a:spcAft>
                        <a:buNone/>
                      </a:pPr>
                      <a:r>
                        <a:rPr lang="en-US" sz="1600" b="1">
                          <a:solidFill>
                            <a:srgbClr val="868686"/>
                          </a:solidFill>
                        </a:rPr>
                        <a:t>Leiden</a:t>
                      </a:r>
                      <a:endParaRPr sz="1600" b="1">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None/>
                      </a:pPr>
                      <a:endParaRPr sz="1600">
                        <a:solidFill>
                          <a:srgbClr val="868686"/>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solidFill>
                      <a:srgbClr val="000000">
                        <a:alpha val="0"/>
                      </a:srgbClr>
                    </a:solidFill>
                  </a:tcPr>
                </a:tc>
                <a:extLst>
                  <a:ext uri="{0D108BD9-81ED-4DB2-BD59-A6C34878D82A}">
                    <a16:rowId xmlns:a16="http://schemas.microsoft.com/office/drawing/2014/main" val="10016"/>
                  </a:ext>
                </a:extLst>
              </a:tr>
            </a:tbl>
          </a:graphicData>
        </a:graphic>
      </p:graphicFrame>
      <p:sp>
        <p:nvSpPr>
          <p:cNvPr id="1641" name="Google Shape;1641;p8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Road to 1.0 </a:t>
            </a:r>
            <a:endParaRPr/>
          </a:p>
        </p:txBody>
      </p:sp>
      <p:sp>
        <p:nvSpPr>
          <p:cNvPr id="1642" name="Google Shape;1642;p8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2020 EOY Plan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81"/>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cuSpatial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82"/>
          <p:cNvSpPr/>
          <p:nvPr/>
        </p:nvSpPr>
        <p:spPr>
          <a:xfrm>
            <a:off x="5772542" y="2989517"/>
            <a:ext cx="6742916" cy="86050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Python</a:t>
            </a:r>
            <a:endParaRPr sz="2400" b="0" i="0" u="none" strike="noStrike" cap="none">
              <a:solidFill>
                <a:srgbClr val="FFFFFF"/>
              </a:solidFill>
              <a:latin typeface="Trebuchet MS"/>
              <a:ea typeface="Trebuchet MS"/>
              <a:cs typeface="Trebuchet MS"/>
              <a:sym typeface="Trebuchet MS"/>
            </a:endParaRPr>
          </a:p>
        </p:txBody>
      </p:sp>
      <p:sp>
        <p:nvSpPr>
          <p:cNvPr id="1653" name="Google Shape;1653;p82"/>
          <p:cNvSpPr/>
          <p:nvPr/>
        </p:nvSpPr>
        <p:spPr>
          <a:xfrm>
            <a:off x="5772542" y="3993265"/>
            <a:ext cx="6742916" cy="860500"/>
          </a:xfrm>
          <a:prstGeom prst="rect">
            <a:avLst/>
          </a:prstGeom>
          <a:solidFill>
            <a:srgbClr val="21A1B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Cython</a:t>
            </a:r>
            <a:endParaRPr sz="2400" b="0" i="0" u="none" strike="noStrike" cap="none">
              <a:solidFill>
                <a:srgbClr val="FFFFFF"/>
              </a:solidFill>
              <a:latin typeface="Trebuchet MS"/>
              <a:ea typeface="Trebuchet MS"/>
              <a:cs typeface="Trebuchet MS"/>
              <a:sym typeface="Trebuchet MS"/>
            </a:endParaRPr>
          </a:p>
        </p:txBody>
      </p:sp>
      <p:sp>
        <p:nvSpPr>
          <p:cNvPr id="1654" name="Google Shape;1654;p82"/>
          <p:cNvSpPr/>
          <p:nvPr/>
        </p:nvSpPr>
        <p:spPr>
          <a:xfrm>
            <a:off x="5772542" y="5038293"/>
            <a:ext cx="6742916" cy="860500"/>
          </a:xfrm>
          <a:prstGeom prst="rect">
            <a:avLst/>
          </a:prstGeom>
          <a:solidFill>
            <a:schemeClr val="lt2"/>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cuSpatial</a:t>
            </a:r>
            <a:endParaRPr sz="2400" b="0" i="0" u="none" strike="noStrike" cap="none">
              <a:solidFill>
                <a:srgbClr val="FFFFFF"/>
              </a:solidFill>
              <a:latin typeface="Trebuchet MS"/>
              <a:ea typeface="Trebuchet MS"/>
              <a:cs typeface="Trebuchet MS"/>
              <a:sym typeface="Trebuchet MS"/>
            </a:endParaRPr>
          </a:p>
        </p:txBody>
      </p:sp>
      <p:grpSp>
        <p:nvGrpSpPr>
          <p:cNvPr id="1655" name="Google Shape;1655;p82"/>
          <p:cNvGrpSpPr/>
          <p:nvPr/>
        </p:nvGrpSpPr>
        <p:grpSpPr>
          <a:xfrm>
            <a:off x="5772542" y="6102322"/>
            <a:ext cx="6742916" cy="1689127"/>
            <a:chOff x="3257550" y="6227531"/>
            <a:chExt cx="6896100" cy="860500"/>
          </a:xfrm>
        </p:grpSpPr>
        <p:sp>
          <p:nvSpPr>
            <p:cNvPr id="1656" name="Google Shape;1656;p82"/>
            <p:cNvSpPr/>
            <p:nvPr/>
          </p:nvSpPr>
          <p:spPr>
            <a:xfrm>
              <a:off x="3257550" y="6227531"/>
              <a:ext cx="3352800" cy="860500"/>
            </a:xfrm>
            <a:prstGeom prst="rect">
              <a:avLst/>
            </a:prstGeom>
            <a:solidFill>
              <a:srgbClr val="AA66F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cuDF C++</a:t>
              </a:r>
              <a:endParaRPr sz="2400" b="0" i="0" u="none" strike="noStrike" cap="none">
                <a:solidFill>
                  <a:srgbClr val="FFFFFF"/>
                </a:solidFill>
                <a:latin typeface="Trebuchet MS"/>
                <a:ea typeface="Trebuchet MS"/>
                <a:cs typeface="Trebuchet MS"/>
                <a:sym typeface="Trebuchet MS"/>
              </a:endParaRPr>
            </a:p>
          </p:txBody>
        </p:sp>
        <p:sp>
          <p:nvSpPr>
            <p:cNvPr id="1657" name="Google Shape;1657;p82"/>
            <p:cNvSpPr/>
            <p:nvPr/>
          </p:nvSpPr>
          <p:spPr>
            <a:xfrm>
              <a:off x="6800850" y="6227531"/>
              <a:ext cx="3352800" cy="860500"/>
            </a:xfrm>
            <a:prstGeom prst="rect">
              <a:avLst/>
            </a:prstGeom>
            <a:solidFill>
              <a:srgbClr val="A3A3A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Thrust</a:t>
              </a:r>
              <a:endParaRPr sz="2400" b="0" i="0" u="none" strike="noStrike" cap="none">
                <a:solidFill>
                  <a:srgbClr val="FFFFFF"/>
                </a:solidFill>
                <a:latin typeface="Trebuchet MS"/>
                <a:ea typeface="Trebuchet MS"/>
                <a:cs typeface="Trebuchet MS"/>
                <a:sym typeface="Trebuchet MS"/>
              </a:endParaRPr>
            </a:p>
          </p:txBody>
        </p:sp>
      </p:grpSp>
      <p:sp>
        <p:nvSpPr>
          <p:cNvPr id="1658" name="Google Shape;1658;p82"/>
          <p:cNvSpPr/>
          <p:nvPr/>
        </p:nvSpPr>
        <p:spPr>
          <a:xfrm>
            <a:off x="5772542" y="7971993"/>
            <a:ext cx="6742916" cy="860500"/>
          </a:xfrm>
          <a:prstGeom prst="rect">
            <a:avLst/>
          </a:prstGeom>
          <a:solidFill>
            <a:schemeClr val="accent4"/>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2400" b="0" i="0" u="none" strike="noStrike" cap="none">
                <a:solidFill>
                  <a:srgbClr val="FFFFFF"/>
                </a:solidFill>
                <a:latin typeface="Trebuchet MS"/>
                <a:ea typeface="Trebuchet MS"/>
                <a:cs typeface="Trebuchet MS"/>
                <a:sym typeface="Trebuchet MS"/>
              </a:rPr>
              <a:t>CUDA</a:t>
            </a:r>
            <a:endParaRPr sz="2400" b="0" i="0" u="none" strike="noStrike" cap="none">
              <a:solidFill>
                <a:srgbClr val="FFFFFF"/>
              </a:solidFill>
              <a:latin typeface="Trebuchet MS"/>
              <a:ea typeface="Trebuchet MS"/>
              <a:cs typeface="Trebuchet MS"/>
              <a:sym typeface="Trebuchet MS"/>
            </a:endParaRPr>
          </a:p>
        </p:txBody>
      </p:sp>
      <p:sp>
        <p:nvSpPr>
          <p:cNvPr id="1659" name="Google Shape;1659;p82"/>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8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pic>
        <p:nvPicPr>
          <p:cNvPr id="1665" name="Google Shape;1665;p83"/>
          <p:cNvPicPr preferRelativeResize="0"/>
          <p:nvPr/>
        </p:nvPicPr>
        <p:blipFill rotWithShape="1">
          <a:blip r:embed="rId3">
            <a:alphaModFix/>
          </a:blip>
          <a:srcRect/>
          <a:stretch/>
        </p:blipFill>
        <p:spPr>
          <a:xfrm>
            <a:off x="10800608" y="2841094"/>
            <a:ext cx="5172624" cy="6216862"/>
          </a:xfrm>
          <a:prstGeom prst="rect">
            <a:avLst/>
          </a:prstGeom>
          <a:noFill/>
          <a:ln>
            <a:noFill/>
          </a:ln>
        </p:spPr>
      </p:pic>
      <p:sp>
        <p:nvSpPr>
          <p:cNvPr id="1666" name="Google Shape;1666;p83"/>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BREAKTHROUGH PERFORMANCE </a:t>
            </a:r>
            <a:r>
              <a:rPr lang="en-US" sz="2800">
                <a:solidFill>
                  <a:schemeClr val="lt2"/>
                </a:solidFill>
                <a:latin typeface="Arial"/>
                <a:ea typeface="Arial"/>
                <a:cs typeface="Arial"/>
                <a:sym typeface="Arial"/>
              </a:rPr>
              <a:t>&amp;</a:t>
            </a:r>
            <a:r>
              <a:rPr lang="en-US" sz="2800">
                <a:solidFill>
                  <a:schemeClr val="lt2"/>
                </a:solidFill>
              </a:rPr>
              <a:t> EASE OF USE</a:t>
            </a:r>
            <a:endParaRPr/>
          </a:p>
          <a:p>
            <a:pPr marL="283111" lvl="0" indent="-283111" algn="l" rtl="0">
              <a:lnSpc>
                <a:spcPct val="90000"/>
              </a:lnSpc>
              <a:spcBef>
                <a:spcPts val="1000"/>
              </a:spcBef>
              <a:spcAft>
                <a:spcPts val="0"/>
              </a:spcAft>
              <a:buSzPts val="1920"/>
              <a:buChar char="▸"/>
            </a:pPr>
            <a:r>
              <a:rPr lang="en-US"/>
              <a:t>Up to 1000x faster than CPU spatial libraries</a:t>
            </a:r>
            <a:endParaRPr/>
          </a:p>
          <a:p>
            <a:pPr marL="283111" lvl="0" indent="-283111" algn="l" rtl="0">
              <a:lnSpc>
                <a:spcPct val="90000"/>
              </a:lnSpc>
              <a:spcBef>
                <a:spcPts val="1000"/>
              </a:spcBef>
              <a:spcAft>
                <a:spcPts val="0"/>
              </a:spcAft>
              <a:buSzPts val="1920"/>
              <a:buChar char="▸"/>
            </a:pPr>
            <a:r>
              <a:rPr lang="en-US"/>
              <a:t>Python and C++ APIs for maximum usability and integration</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GROWING FUNCTIONALITY</a:t>
            </a:r>
            <a:endParaRPr/>
          </a:p>
          <a:p>
            <a:pPr marL="283111" lvl="0" indent="-283111" algn="l" rtl="0">
              <a:lnSpc>
                <a:spcPct val="90000"/>
              </a:lnSpc>
              <a:spcBef>
                <a:spcPts val="1000"/>
              </a:spcBef>
              <a:spcAft>
                <a:spcPts val="0"/>
              </a:spcAft>
              <a:buSzPts val="1920"/>
              <a:buChar char="▸"/>
            </a:pPr>
            <a:r>
              <a:rPr lang="en-US"/>
              <a:t>Extensive collection of algorithm, primitive, and utility functions for spatial analytics</a:t>
            </a:r>
            <a:endParaRPr/>
          </a:p>
          <a:p>
            <a:pPr marL="0" lvl="0" indent="0" algn="l" rtl="0">
              <a:lnSpc>
                <a:spcPct val="90000"/>
              </a:lnSpc>
              <a:spcBef>
                <a:spcPts val="2000"/>
              </a:spcBef>
              <a:spcAft>
                <a:spcPts val="0"/>
              </a:spcAft>
              <a:buSzPts val="2240"/>
              <a:buNone/>
            </a:pPr>
            <a:endParaRPr sz="2800">
              <a:solidFill>
                <a:schemeClr val="lt2"/>
              </a:solidFill>
            </a:endParaRPr>
          </a:p>
          <a:p>
            <a:pPr marL="0" lvl="0" indent="0" algn="l" rtl="0">
              <a:lnSpc>
                <a:spcPct val="90000"/>
              </a:lnSpc>
              <a:spcBef>
                <a:spcPts val="2000"/>
              </a:spcBef>
              <a:spcAft>
                <a:spcPts val="0"/>
              </a:spcAft>
              <a:buSzPts val="2240"/>
              <a:buNone/>
            </a:pPr>
            <a:r>
              <a:rPr lang="en-US" sz="2800">
                <a:solidFill>
                  <a:schemeClr val="lt2"/>
                </a:solidFill>
              </a:rPr>
              <a:t>SEAMLESS INTEGRATION INTO RAPIDS</a:t>
            </a:r>
            <a:endParaRPr/>
          </a:p>
          <a:p>
            <a:pPr marL="283111" lvl="0" indent="-283111" algn="l" rtl="0">
              <a:lnSpc>
                <a:spcPct val="90000"/>
              </a:lnSpc>
              <a:spcBef>
                <a:spcPts val="1000"/>
              </a:spcBef>
              <a:spcAft>
                <a:spcPts val="0"/>
              </a:spcAft>
              <a:buSzPts val="1920"/>
              <a:buChar char="▸"/>
            </a:pPr>
            <a:r>
              <a:rPr lang="en-US"/>
              <a:t>cuDF for data loading, cuGraph for routing optimization, and cuML for clustering are just a few examples</a:t>
            </a:r>
            <a:endParaRPr/>
          </a:p>
          <a:p>
            <a:pPr marL="283111" lvl="0" indent="-161190" algn="l" rtl="0">
              <a:lnSpc>
                <a:spcPct val="90000"/>
              </a:lnSpc>
              <a:spcBef>
                <a:spcPts val="1500"/>
              </a:spcBef>
              <a:spcAft>
                <a:spcPts val="0"/>
              </a:spcAft>
              <a:buClr>
                <a:schemeClr val="lt2"/>
              </a:buClr>
              <a:buSzPts val="1920"/>
              <a:buFont typeface="Noto Sans Symbols"/>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graphicFrame>
        <p:nvGraphicFramePr>
          <p:cNvPr id="1672" name="Google Shape;1672;p84"/>
          <p:cNvGraphicFramePr/>
          <p:nvPr/>
        </p:nvGraphicFramePr>
        <p:xfrm>
          <a:off x="2396863" y="3084107"/>
          <a:ext cx="13494275" cy="5823670"/>
        </p:xfrm>
        <a:graphic>
          <a:graphicData uri="http://schemas.openxmlformats.org/drawingml/2006/table">
            <a:tbl>
              <a:tblPr firstRow="1" bandRow="1">
                <a:noFill/>
                <a:tableStyleId>{235D6071-0676-41AA-B21E-C59D3EEC2289}</a:tableStyleId>
              </a:tblPr>
              <a:tblGrid>
                <a:gridCol w="2677050">
                  <a:extLst>
                    <a:ext uri="{9D8B030D-6E8A-4147-A177-3AD203B41FA5}">
                      <a16:colId xmlns:a16="http://schemas.microsoft.com/office/drawing/2014/main" val="20000"/>
                    </a:ext>
                  </a:extLst>
                </a:gridCol>
                <a:gridCol w="4651525">
                  <a:extLst>
                    <a:ext uri="{9D8B030D-6E8A-4147-A177-3AD203B41FA5}">
                      <a16:colId xmlns:a16="http://schemas.microsoft.com/office/drawing/2014/main" val="20001"/>
                    </a:ext>
                  </a:extLst>
                </a:gridCol>
                <a:gridCol w="6165700">
                  <a:extLst>
                    <a:ext uri="{9D8B030D-6E8A-4147-A177-3AD203B41FA5}">
                      <a16:colId xmlns:a16="http://schemas.microsoft.com/office/drawing/2014/main" val="20002"/>
                    </a:ext>
                  </a:extLst>
                </a:gridCol>
              </a:tblGrid>
              <a:tr h="1023550">
                <a:tc>
                  <a:txBody>
                    <a:bodyPr/>
                    <a:lstStyle/>
                    <a:p>
                      <a:pPr marL="0" marR="0" lvl="0" indent="0" algn="l" rtl="0">
                        <a:spcBef>
                          <a:spcPts val="0"/>
                        </a:spcBef>
                        <a:spcAft>
                          <a:spcPts val="0"/>
                        </a:spcAft>
                        <a:buNone/>
                      </a:pPr>
                      <a:r>
                        <a:rPr lang="en-US" sz="2000" b="0">
                          <a:solidFill>
                            <a:schemeClr val="lt1"/>
                          </a:solidFill>
                        </a:rPr>
                        <a:t>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0.1</a:t>
                      </a:r>
                      <a:r>
                        <a:rPr lang="en-US" sz="2000">
                          <a:solidFill>
                            <a:schemeClr val="lt1"/>
                          </a:solidFill>
                        </a:rPr>
                        <a:t>6</a:t>
                      </a:r>
                      <a:r>
                        <a:rPr lang="en-US" sz="2000" b="0">
                          <a:solidFill>
                            <a:schemeClr val="lt1"/>
                          </a:solidFill>
                        </a:rPr>
                        <a:t> Functionality</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Functionality Roadmap</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712350">
                <a:tc>
                  <a:txBody>
                    <a:bodyPr/>
                    <a:lstStyle/>
                    <a:p>
                      <a:pPr marL="0" marR="0" lvl="0" indent="0" algn="l" rtl="0">
                        <a:spcBef>
                          <a:spcPts val="0"/>
                        </a:spcBef>
                        <a:spcAft>
                          <a:spcPts val="0"/>
                        </a:spcAft>
                        <a:buNone/>
                      </a:pPr>
                      <a:r>
                        <a:rPr lang="en-US" sz="1800" b="1">
                          <a:solidFill>
                            <a:srgbClr val="21A1B2"/>
                          </a:solidFill>
                        </a:rPr>
                        <a:t>High-level Analytics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 Library w. Python bindings enabling distance, speed, trajectory similarity, trajectory clustering</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Symmetric segment path distance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712350">
                <a:tc>
                  <a:txBody>
                    <a:bodyPr/>
                    <a:lstStyle/>
                    <a:p>
                      <a:pPr marL="0" marR="0" lvl="0" indent="0" algn="l" rtl="0">
                        <a:spcBef>
                          <a:spcPts val="0"/>
                        </a:spcBef>
                        <a:spcAft>
                          <a:spcPts val="0"/>
                        </a:spcAft>
                        <a:buNone/>
                      </a:pPr>
                      <a:r>
                        <a:rPr lang="en-US" sz="1800" b="1">
                          <a:solidFill>
                            <a:schemeClr val="accent3"/>
                          </a:solidFill>
                        </a:rPr>
                        <a:t>Graph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cuGraph</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rgbClr val="595959"/>
                          </a:solidFill>
                        </a:rPr>
                        <a:t>cuGraph</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Query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Spatial Window, Nearest polyline</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Nearest Neighbor, Spatiotemporal range search and joins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Index Layer</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Quadtree</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4"/>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Geo-operations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Point in polygon (PIP), Haversine distance, Hausdorff distance, lat-lon to xy transformation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ST_distance and ST_contains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5"/>
                  </a:ext>
                </a:extLst>
              </a:tr>
              <a:tr h="712350">
                <a:tc>
                  <a:txBody>
                    <a:bodyPr/>
                    <a:lstStyle/>
                    <a:p>
                      <a:pPr marL="0" marR="0" lvl="0" indent="0" algn="l" rtl="0">
                        <a:lnSpc>
                          <a:spcPct val="100000"/>
                        </a:lnSpc>
                        <a:spcBef>
                          <a:spcPts val="0"/>
                        </a:spcBef>
                        <a:spcAft>
                          <a:spcPts val="0"/>
                        </a:spcAft>
                        <a:buClr>
                          <a:schemeClr val="lt2"/>
                        </a:buClr>
                        <a:buSzPts val="1800"/>
                        <a:buFont typeface="Trebuchet MS"/>
                        <a:buNone/>
                      </a:pPr>
                      <a:r>
                        <a:rPr lang="en-US" sz="1800" b="1">
                          <a:solidFill>
                            <a:schemeClr val="lt2"/>
                          </a:solidFill>
                        </a:rPr>
                        <a:t>Geo-Representation</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Shape primitives, points, polylines, polygons</a:t>
                      </a:r>
                      <a:endParaRPr sz="1800">
                        <a:solidFill>
                          <a:srgbClr val="595959"/>
                        </a:solidFill>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595959"/>
                          </a:solidFill>
                        </a:rPr>
                        <a:t>Fiona/Geopandas I/O support and object representations</a:t>
                      </a:r>
                      <a:endParaRPr sz="1400"/>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73" name="Google Shape;1673;p8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674" name="Google Shape;1674;p8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Current and planned functionality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8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cuSpatial</a:t>
            </a:r>
            <a:endParaRPr/>
          </a:p>
        </p:txBody>
      </p:sp>
      <p:sp>
        <p:nvSpPr>
          <p:cNvPr id="1681" name="Google Shape;1681;p8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Performance at a Glance</a:t>
            </a:r>
            <a:endParaRPr/>
          </a:p>
        </p:txBody>
      </p:sp>
      <p:graphicFrame>
        <p:nvGraphicFramePr>
          <p:cNvPr id="1682" name="Google Shape;1682;p85"/>
          <p:cNvGraphicFramePr/>
          <p:nvPr/>
        </p:nvGraphicFramePr>
        <p:xfrm>
          <a:off x="1739209" y="3084107"/>
          <a:ext cx="14815950" cy="4797975"/>
        </p:xfrm>
        <a:graphic>
          <a:graphicData uri="http://schemas.openxmlformats.org/drawingml/2006/table">
            <a:tbl>
              <a:tblPr firstRow="1" bandRow="1">
                <a:noFill/>
                <a:tableStyleId>{235D6071-0676-41AA-B21E-C59D3EEC2289}</a:tableStyleId>
              </a:tblPr>
              <a:tblGrid>
                <a:gridCol w="2761075">
                  <a:extLst>
                    <a:ext uri="{9D8B030D-6E8A-4147-A177-3AD203B41FA5}">
                      <a16:colId xmlns:a16="http://schemas.microsoft.com/office/drawing/2014/main" val="20000"/>
                    </a:ext>
                  </a:extLst>
                </a:gridCol>
                <a:gridCol w="3000450">
                  <a:extLst>
                    <a:ext uri="{9D8B030D-6E8A-4147-A177-3AD203B41FA5}">
                      <a16:colId xmlns:a16="http://schemas.microsoft.com/office/drawing/2014/main" val="20001"/>
                    </a:ext>
                  </a:extLst>
                </a:gridCol>
                <a:gridCol w="2584175">
                  <a:extLst>
                    <a:ext uri="{9D8B030D-6E8A-4147-A177-3AD203B41FA5}">
                      <a16:colId xmlns:a16="http://schemas.microsoft.com/office/drawing/2014/main" val="20002"/>
                    </a:ext>
                  </a:extLst>
                </a:gridCol>
                <a:gridCol w="3949150">
                  <a:extLst>
                    <a:ext uri="{9D8B030D-6E8A-4147-A177-3AD203B41FA5}">
                      <a16:colId xmlns:a16="http://schemas.microsoft.com/office/drawing/2014/main" val="20003"/>
                    </a:ext>
                  </a:extLst>
                </a:gridCol>
                <a:gridCol w="2521100">
                  <a:extLst>
                    <a:ext uri="{9D8B030D-6E8A-4147-A177-3AD203B41FA5}">
                      <a16:colId xmlns:a16="http://schemas.microsoft.com/office/drawing/2014/main" val="20004"/>
                    </a:ext>
                  </a:extLst>
                </a:gridCol>
              </a:tblGrid>
              <a:tr h="1010100">
                <a:tc>
                  <a:txBody>
                    <a:bodyPr/>
                    <a:lstStyle/>
                    <a:p>
                      <a:pPr marL="0" marR="0" lvl="0" indent="0" algn="l" rtl="0">
                        <a:spcBef>
                          <a:spcPts val="0"/>
                        </a:spcBef>
                        <a:spcAft>
                          <a:spcPts val="0"/>
                        </a:spcAft>
                        <a:buNone/>
                      </a:pPr>
                      <a:r>
                        <a:rPr lang="en-US" sz="2000" b="0">
                          <a:solidFill>
                            <a:schemeClr val="lt1"/>
                          </a:solidFill>
                        </a:rPr>
                        <a:t>cuSpatial Operation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Input Data</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cuSpatial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Reference Runtime</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tc>
                  <a:txBody>
                    <a:bodyPr/>
                    <a:lstStyle/>
                    <a:p>
                      <a:pPr marL="0" marR="0" lvl="0" indent="0" algn="l" rtl="0">
                        <a:spcBef>
                          <a:spcPts val="0"/>
                        </a:spcBef>
                        <a:spcAft>
                          <a:spcPts val="0"/>
                        </a:spcAft>
                        <a:buNone/>
                      </a:pPr>
                      <a:r>
                        <a:rPr lang="en-US" sz="2000" b="0">
                          <a:solidFill>
                            <a:schemeClr val="lt1"/>
                          </a:solidFill>
                        </a:rPr>
                        <a:t>Speedup</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accent5"/>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62625">
                <a:tc>
                  <a:txBody>
                    <a:bodyPr/>
                    <a:lstStyle/>
                    <a:p>
                      <a:pPr marL="0" marR="0" lvl="0" indent="0" algn="l" rtl="0">
                        <a:spcBef>
                          <a:spcPts val="0"/>
                        </a:spcBef>
                        <a:spcAft>
                          <a:spcPts val="0"/>
                        </a:spcAft>
                        <a:buNone/>
                      </a:pPr>
                      <a:r>
                        <a:rPr lang="en-US" sz="1800" b="1">
                          <a:solidFill>
                            <a:srgbClr val="868686"/>
                          </a:solidFill>
                        </a:rPr>
                        <a:t>Point-in-Polygon Test</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vehicle point locations and 27 Region of Interests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1.11 ms (C++)</a:t>
                      </a:r>
                      <a:endParaRPr/>
                    </a:p>
                    <a:p>
                      <a:pPr marL="0" marR="0" lvl="0" indent="0" algn="l" rtl="0">
                        <a:spcBef>
                          <a:spcPts val="0"/>
                        </a:spcBef>
                        <a:spcAft>
                          <a:spcPts val="0"/>
                        </a:spcAft>
                        <a:buNone/>
                      </a:pPr>
                      <a:r>
                        <a:rPr lang="en-US" sz="1800">
                          <a:solidFill>
                            <a:srgbClr val="868686"/>
                          </a:solidFill>
                        </a:rPr>
                        <a:t>1.50 ms (Python)</a:t>
                      </a:r>
                      <a:endParaRPr/>
                    </a:p>
                    <a:p>
                      <a:pPr marL="0" marR="0" lvl="0" indent="0" algn="l" rtl="0">
                        <a:spcBef>
                          <a:spcPts val="0"/>
                        </a:spcBef>
                        <a:spcAft>
                          <a:spcPts val="0"/>
                        </a:spcAft>
                        <a:buNone/>
                      </a:pPr>
                      <a:r>
                        <a:rPr lang="en-US" sz="1800">
                          <a:solidFill>
                            <a:srgbClr val="868686"/>
                          </a:solidFill>
                        </a:rPr>
                        <a:t>[Nvidia Titan V]</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334 ms (C++, optimized serial)</a:t>
                      </a:r>
                      <a:endParaRPr/>
                    </a:p>
                    <a:p>
                      <a:pPr marL="0" marR="0" lvl="0" indent="0" algn="l" rtl="0">
                        <a:spcBef>
                          <a:spcPts val="0"/>
                        </a:spcBef>
                        <a:spcAft>
                          <a:spcPts val="0"/>
                        </a:spcAft>
                        <a:buNone/>
                      </a:pPr>
                      <a:r>
                        <a:rPr lang="en-US" sz="1800">
                          <a:solidFill>
                            <a:srgbClr val="868686"/>
                          </a:solidFill>
                        </a:rPr>
                        <a:t>130468.2 ms (python Shapely API, serial)</a:t>
                      </a:r>
                      <a:endParaRPr/>
                    </a:p>
                    <a:p>
                      <a:pPr marL="0" marR="0" lvl="0" indent="0" algn="l" rtl="0">
                        <a:spcBef>
                          <a:spcPts val="0"/>
                        </a:spcBef>
                        <a:spcAft>
                          <a:spcPts val="0"/>
                        </a:spcAft>
                        <a:buNone/>
                      </a:pPr>
                      <a:r>
                        <a:rPr lang="en-US" sz="1800">
                          <a:solidFill>
                            <a:srgbClr val="868686"/>
                          </a:solidFill>
                        </a:rPr>
                        <a:t>[Intel i7-7800X]</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301X (C++)</a:t>
                      </a:r>
                      <a:endParaRPr/>
                    </a:p>
                    <a:p>
                      <a:pPr marL="0" marR="0" lvl="0" indent="0" algn="l" rtl="0">
                        <a:spcBef>
                          <a:spcPts val="0"/>
                        </a:spcBef>
                        <a:spcAft>
                          <a:spcPts val="0"/>
                        </a:spcAft>
                        <a:buNone/>
                      </a:pPr>
                      <a:r>
                        <a:rPr lang="en-US" sz="1800">
                          <a:solidFill>
                            <a:srgbClr val="868686"/>
                          </a:solidFill>
                        </a:rPr>
                        <a:t>86,978X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1"/>
                  </a:ext>
                </a:extLst>
              </a:tr>
              <a:tr h="1262625">
                <a:tc>
                  <a:txBody>
                    <a:bodyPr/>
                    <a:lstStyle/>
                    <a:p>
                      <a:pPr marL="0" marR="0" lvl="0" indent="0" algn="l" rtl="0">
                        <a:spcBef>
                          <a:spcPts val="0"/>
                        </a:spcBef>
                        <a:spcAft>
                          <a:spcPts val="0"/>
                        </a:spcAft>
                        <a:buNone/>
                      </a:pPr>
                      <a:r>
                        <a:rPr lang="en-US" sz="1800" b="1">
                          <a:solidFill>
                            <a:srgbClr val="868686"/>
                          </a:solidFill>
                        </a:rPr>
                        <a:t>Haversine Distance Computation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 million Monthly NYC taxi trip pickup and drop-off locations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7.61 ms (Python)</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416.9 ms (Numba)</a:t>
                      </a:r>
                      <a:endParaRPr/>
                    </a:p>
                    <a:p>
                      <a:pPr marL="0" marR="0" lvl="0" indent="0" algn="l" rtl="0">
                        <a:spcBef>
                          <a:spcPts val="0"/>
                        </a:spcBef>
                        <a:spcAft>
                          <a:spcPts val="0"/>
                        </a:spcAft>
                        <a:buNone/>
                      </a:pPr>
                      <a:r>
                        <a:rPr lang="en-US" sz="1800">
                          <a:solidFill>
                            <a:srgbClr val="868686"/>
                          </a:solidFill>
                        </a:rPr>
                        <a:t>[Nvidia T4]</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54.7X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2"/>
                  </a:ext>
                </a:extLst>
              </a:tr>
              <a:tr h="1262625">
                <a:tc>
                  <a:txBody>
                    <a:bodyPr/>
                    <a:lstStyle/>
                    <a:p>
                      <a:pPr marL="0" marR="0" lvl="0" indent="0" algn="l" rtl="0">
                        <a:lnSpc>
                          <a:spcPct val="100000"/>
                        </a:lnSpc>
                        <a:spcBef>
                          <a:spcPts val="0"/>
                        </a:spcBef>
                        <a:spcAft>
                          <a:spcPts val="0"/>
                        </a:spcAft>
                        <a:buClr>
                          <a:srgbClr val="868686"/>
                        </a:buClr>
                        <a:buSzPts val="1800"/>
                        <a:buFont typeface="Trebuchet MS"/>
                        <a:buNone/>
                      </a:pPr>
                      <a:r>
                        <a:rPr lang="en-US" sz="1800" b="1">
                          <a:solidFill>
                            <a:srgbClr val="868686"/>
                          </a:solidFill>
                        </a:rPr>
                        <a:t>Hausdorff Distance Computation </a:t>
                      </a:r>
                      <a:br>
                        <a:rPr lang="en-US" sz="1800" b="1">
                          <a:solidFill>
                            <a:srgbClr val="868686"/>
                          </a:solidFill>
                        </a:rPr>
                      </a:br>
                      <a:r>
                        <a:rPr lang="en-US" sz="1800" b="1">
                          <a:solidFill>
                            <a:srgbClr val="868686"/>
                          </a:solidFill>
                        </a:rPr>
                        <a:t>(for clustering)</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52,800 trajectories with 1.3+ million points</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13.5s</a:t>
                      </a:r>
                      <a:endParaRPr/>
                    </a:p>
                    <a:p>
                      <a:pPr marL="0" marR="0" lvl="0" indent="0" algn="l" rtl="0">
                        <a:spcBef>
                          <a:spcPts val="0"/>
                        </a:spcBef>
                        <a:spcAft>
                          <a:spcPts val="0"/>
                        </a:spcAft>
                        <a:buNone/>
                      </a:pPr>
                      <a:r>
                        <a:rPr lang="en-US" sz="1800">
                          <a:solidFill>
                            <a:srgbClr val="868686"/>
                          </a:solidFill>
                        </a:rPr>
                        <a:t>[Quadro V100]</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19227.5s (Python SciPy API, serial)</a:t>
                      </a:r>
                      <a:endParaRPr/>
                    </a:p>
                    <a:p>
                      <a:pPr marL="0" marR="0" lvl="0" indent="0" algn="l" rtl="0">
                        <a:spcBef>
                          <a:spcPts val="0"/>
                        </a:spcBef>
                        <a:spcAft>
                          <a:spcPts val="0"/>
                        </a:spcAft>
                        <a:buNone/>
                      </a:pPr>
                      <a:r>
                        <a:rPr lang="en-US" sz="1800">
                          <a:solidFill>
                            <a:srgbClr val="868686"/>
                          </a:solidFill>
                        </a:rPr>
                        <a:t>[Intel i7-6700K]</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868686"/>
                          </a:solidFill>
                        </a:rPr>
                        <a:t>1,400X (Python)</a:t>
                      </a:r>
                      <a:endParaRPr/>
                    </a:p>
                  </a:txBody>
                  <a:tcPr marL="304800" marR="15240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accent5"/>
                      </a:solidFill>
                      <a:prstDash val="solid"/>
                      <a:round/>
                      <a:headEnd type="none" w="sm" len="sm"/>
                      <a:tailEnd type="none" w="sm" len="sm"/>
                    </a:lnT>
                    <a:lnB w="9525" cap="flat" cmpd="sng">
                      <a:solidFill>
                        <a:schemeClr val="accent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p86"/>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cuSignal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87"/>
          <p:cNvSpPr txBox="1"/>
          <p:nvPr/>
        </p:nvSpPr>
        <p:spPr>
          <a:xfrm>
            <a:off x="211760" y="7619721"/>
            <a:ext cx="178644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Unlike other RAPIDS libraries, cuSignal is purely de</a:t>
            </a:r>
            <a:r>
              <a:rPr lang="en-US" sz="3000">
                <a:solidFill>
                  <a:srgbClr val="868686"/>
                </a:solidFill>
                <a:latin typeface="Trebuchet MS"/>
                <a:ea typeface="Trebuchet MS"/>
                <a:cs typeface="Trebuchet MS"/>
                <a:sym typeface="Trebuchet MS"/>
              </a:rPr>
              <a:t>veloped in</a:t>
            </a:r>
            <a:r>
              <a:rPr lang="en-US" sz="3000" b="0" i="0" u="none" strike="noStrike" cap="none">
                <a:solidFill>
                  <a:srgbClr val="868686"/>
                </a:solidFill>
                <a:latin typeface="Trebuchet MS"/>
                <a:ea typeface="Trebuchet MS"/>
                <a:cs typeface="Trebuchet MS"/>
                <a:sym typeface="Trebuchet MS"/>
              </a:rPr>
              <a:t> Python </a:t>
            </a:r>
            <a:endParaRPr sz="3000" b="0" i="0" u="none" strike="noStrike" cap="none">
              <a:solidFill>
                <a:srgbClr val="868686"/>
              </a:solidFill>
              <a:latin typeface="Trebuchet MS"/>
              <a:ea typeface="Trebuchet MS"/>
              <a:cs typeface="Trebuchet MS"/>
              <a:sym typeface="Trebuchet MS"/>
            </a:endParaRPr>
          </a:p>
          <a:p>
            <a:pPr marL="0" marR="0" lvl="0" indent="0" algn="ctr" rtl="0">
              <a:lnSpc>
                <a:spcPct val="90000"/>
              </a:lnSpc>
              <a:spcBef>
                <a:spcPts val="0"/>
              </a:spcBef>
              <a:spcAft>
                <a:spcPts val="0"/>
              </a:spcAft>
              <a:buClr>
                <a:srgbClr val="000000"/>
              </a:buClr>
              <a:buSzPts val="3000"/>
              <a:buFont typeface="Arial"/>
              <a:buNone/>
            </a:pPr>
            <a:r>
              <a:rPr lang="en-US" sz="3000" b="0" i="0" u="none" strike="noStrike" cap="none">
                <a:solidFill>
                  <a:srgbClr val="868686"/>
                </a:solidFill>
                <a:latin typeface="Trebuchet MS"/>
                <a:ea typeface="Trebuchet MS"/>
                <a:cs typeface="Trebuchet MS"/>
                <a:sym typeface="Trebuchet MS"/>
              </a:rPr>
              <a:t>with custom CUDA Kernels written with Numba and CuPy (notice no Cython</a:t>
            </a:r>
            <a:r>
              <a:rPr lang="en-US" sz="3000">
                <a:solidFill>
                  <a:srgbClr val="868686"/>
                </a:solidFill>
                <a:latin typeface="Trebuchet MS"/>
                <a:ea typeface="Trebuchet MS"/>
                <a:cs typeface="Trebuchet MS"/>
                <a:sym typeface="Trebuchet MS"/>
              </a:rPr>
              <a:t> layer)</a:t>
            </a:r>
            <a:r>
              <a:rPr lang="en-US" sz="3000" b="0" i="0" u="none" strike="noStrike" cap="none">
                <a:solidFill>
                  <a:srgbClr val="868686"/>
                </a:solidFill>
                <a:latin typeface="Trebuchet MS"/>
                <a:ea typeface="Trebuchet MS"/>
                <a:cs typeface="Trebuchet MS"/>
                <a:sym typeface="Trebuchet MS"/>
              </a:rPr>
              <a:t>.</a:t>
            </a:r>
            <a:endParaRPr sz="2300">
              <a:solidFill>
                <a:srgbClr val="868686"/>
              </a:solidFill>
            </a:endParaRPr>
          </a:p>
        </p:txBody>
      </p:sp>
      <p:sp>
        <p:nvSpPr>
          <p:cNvPr id="1693" name="Google Shape;1693;p87"/>
          <p:cNvSpPr/>
          <p:nvPr/>
        </p:nvSpPr>
        <p:spPr>
          <a:xfrm>
            <a:off x="3375499" y="3434042"/>
            <a:ext cx="10790400" cy="8604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694" name="Google Shape;1694;p87"/>
          <p:cNvSpPr/>
          <p:nvPr/>
        </p:nvSpPr>
        <p:spPr>
          <a:xfrm>
            <a:off x="8843834" y="4423715"/>
            <a:ext cx="5321804" cy="1264262"/>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000">
                <a:solidFill>
                  <a:srgbClr val="FFFFFF"/>
                </a:solidFill>
                <a:latin typeface="Trebuchet MS"/>
                <a:ea typeface="Trebuchet MS"/>
                <a:cs typeface="Trebuchet MS"/>
                <a:sym typeface="Trebuchet MS"/>
              </a:rPr>
              <a:t>CuPy</a:t>
            </a:r>
            <a:endParaRPr sz="3000" b="0" i="0" u="none" strike="noStrike" cap="none">
              <a:solidFill>
                <a:srgbClr val="000000"/>
              </a:solidFill>
              <a:latin typeface="Arial"/>
              <a:ea typeface="Arial"/>
              <a:cs typeface="Arial"/>
              <a:sym typeface="Arial"/>
            </a:endParaRPr>
          </a:p>
        </p:txBody>
      </p:sp>
      <p:sp>
        <p:nvSpPr>
          <p:cNvPr id="1695" name="Google Shape;1695;p87"/>
          <p:cNvSpPr/>
          <p:nvPr/>
        </p:nvSpPr>
        <p:spPr>
          <a:xfrm>
            <a:off x="3375394" y="5816961"/>
            <a:ext cx="10798855" cy="1264262"/>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2300" b="0" i="0" u="none" strike="noStrike" cap="none">
              <a:solidFill>
                <a:srgbClr val="000000"/>
              </a:solidFill>
              <a:latin typeface="Arial"/>
              <a:ea typeface="Arial"/>
              <a:cs typeface="Arial"/>
              <a:sym typeface="Arial"/>
            </a:endParaRPr>
          </a:p>
        </p:txBody>
      </p:sp>
      <p:sp>
        <p:nvSpPr>
          <p:cNvPr id="1696" name="Google Shape;1696;p87"/>
          <p:cNvSpPr/>
          <p:nvPr/>
        </p:nvSpPr>
        <p:spPr>
          <a:xfrm>
            <a:off x="3375500" y="4423583"/>
            <a:ext cx="5310600" cy="1277100"/>
          </a:xfrm>
          <a:prstGeom prst="rect">
            <a:avLst/>
          </a:prstGeom>
          <a:solidFill>
            <a:srgbClr val="AA66FF"/>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000000"/>
              </a:buClr>
              <a:buFont typeface="Arial"/>
              <a:buNone/>
            </a:pPr>
            <a:r>
              <a:rPr lang="en-US" sz="3300">
                <a:solidFill>
                  <a:srgbClr val="FFFFFF"/>
                </a:solidFill>
                <a:latin typeface="Trebuchet MS"/>
                <a:ea typeface="Trebuchet MS"/>
                <a:cs typeface="Trebuchet MS"/>
                <a:sym typeface="Trebuchet MS"/>
              </a:rPr>
              <a:t>Numba</a:t>
            </a:r>
            <a:endParaRPr sz="3300">
              <a:solidFill>
                <a:srgbClr val="FFFFFF"/>
              </a:solidFill>
              <a:latin typeface="Trebuchet MS"/>
              <a:ea typeface="Trebuchet MS"/>
              <a:cs typeface="Trebuchet MS"/>
              <a:sym typeface="Trebuchet MS"/>
            </a:endParaRPr>
          </a:p>
        </p:txBody>
      </p:sp>
      <p:sp>
        <p:nvSpPr>
          <p:cNvPr id="1697" name="Google Shape;1697;p87"/>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Technology Stack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24"/>
          <p:cNvSpPr txBox="1">
            <a:spLocks noGrp="1"/>
          </p:cNvSpPr>
          <p:nvPr>
            <p:ph type="body" idx="1"/>
          </p:nvPr>
        </p:nvSpPr>
        <p:spPr>
          <a:xfrm>
            <a:off x="830580" y="7004235"/>
            <a:ext cx="9532000" cy="2131113"/>
          </a:xfrm>
          <a:prstGeom prst="rect">
            <a:avLst/>
          </a:prstGeom>
          <a:noFill/>
          <a:ln>
            <a:noFill/>
          </a:ln>
        </p:spPr>
        <p:txBody>
          <a:bodyPr spcFirstLastPara="1" wrap="square" lIns="91425" tIns="45700" rIns="91425" bIns="45700" anchor="t" anchorCtr="0">
            <a:noAutofit/>
          </a:bodyPr>
          <a:lstStyle/>
          <a:p>
            <a:pPr marL="282575" lvl="0" indent="-282575" algn="l" rtl="0">
              <a:lnSpc>
                <a:spcPct val="90000"/>
              </a:lnSpc>
              <a:spcBef>
                <a:spcPts val="0"/>
              </a:spcBef>
              <a:spcAft>
                <a:spcPts val="0"/>
              </a:spcAft>
              <a:buSzPts val="1600"/>
              <a:buChar char="▸"/>
            </a:pPr>
            <a:r>
              <a:rPr lang="en-US" sz="2000"/>
              <a:t>Each system has its own internal memory format</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70-80% computation wasted on serialization and deserialization</a:t>
            </a:r>
            <a:endParaRPr/>
          </a:p>
          <a:p>
            <a:pPr marL="283111" lvl="0" indent="-283111" algn="l" rtl="0">
              <a:lnSpc>
                <a:spcPct val="90000"/>
              </a:lnSpc>
              <a:spcBef>
                <a:spcPts val="3000"/>
              </a:spcBef>
              <a:spcAft>
                <a:spcPts val="0"/>
              </a:spcAft>
              <a:buClr>
                <a:schemeClr val="lt2"/>
              </a:buClr>
              <a:buSzPts val="1600"/>
              <a:buFont typeface="Noto Sans Symbols"/>
              <a:buChar char="▸"/>
            </a:pPr>
            <a:r>
              <a:rPr lang="en-US" sz="2000"/>
              <a:t>Similar functionality implemented in multiple projects</a:t>
            </a:r>
            <a:endParaRPr/>
          </a:p>
        </p:txBody>
      </p:sp>
      <p:pic>
        <p:nvPicPr>
          <p:cNvPr id="594" name="Google Shape;594;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7890" y="2598013"/>
            <a:ext cx="7202230" cy="4022137"/>
          </a:xfrm>
          <a:prstGeom prst="rect">
            <a:avLst/>
          </a:prstGeom>
          <a:noFill/>
          <a:ln>
            <a:noFill/>
          </a:ln>
        </p:spPr>
      </p:pic>
      <p:pic>
        <p:nvPicPr>
          <p:cNvPr id="595" name="Google Shape;595;p24" descr="pacheArrow (@ApacheArrow) | Twitter"/>
          <p:cNvPicPr preferRelativeResize="0"/>
          <p:nvPr/>
        </p:nvPicPr>
        <p:blipFill rotWithShape="1">
          <a:blip r:embed="rId4">
            <a:alphaModFix/>
          </a:blip>
          <a:srcRect/>
          <a:stretch/>
        </p:blipFill>
        <p:spPr>
          <a:xfrm>
            <a:off x="13224620" y="1535904"/>
            <a:ext cx="561720" cy="561718"/>
          </a:xfrm>
          <a:prstGeom prst="rect">
            <a:avLst/>
          </a:prstGeom>
          <a:noFill/>
          <a:ln>
            <a:noFill/>
          </a:ln>
        </p:spPr>
      </p:pic>
      <p:sp>
        <p:nvSpPr>
          <p:cNvPr id="596" name="Google Shape;596;p24"/>
          <p:cNvSpPr txBox="1"/>
          <p:nvPr/>
        </p:nvSpPr>
        <p:spPr>
          <a:xfrm>
            <a:off x="9898998" y="7005220"/>
            <a:ext cx="7869457" cy="2131113"/>
          </a:xfrm>
          <a:prstGeom prst="rect">
            <a:avLst/>
          </a:prstGeom>
          <a:noFill/>
          <a:ln>
            <a:noFill/>
          </a:ln>
        </p:spPr>
        <p:txBody>
          <a:bodyPr spcFirstLastPara="1" wrap="square" lIns="91425" tIns="76200" rIns="91425" bIns="76200" anchor="t" anchorCtr="0">
            <a:noAutofit/>
          </a:bodyPr>
          <a:lstStyle/>
          <a:p>
            <a:pPr marL="282575" marR="0" lvl="0" indent="-282575" algn="l" rtl="0">
              <a:lnSpc>
                <a:spcPct val="90000"/>
              </a:lnSpc>
              <a:spcBef>
                <a:spcPts val="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All systems utilize the same memory format</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No overhead for cross-system communication</a:t>
            </a:r>
            <a:endParaRPr/>
          </a:p>
          <a:p>
            <a:pPr marL="282575" marR="0" lvl="0" indent="-282575" algn="l" rtl="0">
              <a:lnSpc>
                <a:spcPct val="90000"/>
              </a:lnSpc>
              <a:spcBef>
                <a:spcPts val="1800"/>
              </a:spcBef>
              <a:spcAft>
                <a:spcPts val="0"/>
              </a:spcAft>
              <a:buClr>
                <a:schemeClr val="lt2"/>
              </a:buClr>
              <a:buSzPts val="1600"/>
              <a:buFont typeface="Noto Sans Symbols"/>
              <a:buChar char="▸"/>
            </a:pPr>
            <a:r>
              <a:rPr lang="en-US" sz="2000" b="0" i="0" u="none" strike="noStrike" cap="none">
                <a:solidFill>
                  <a:srgbClr val="868686"/>
                </a:solidFill>
                <a:latin typeface="Trebuchet MS"/>
                <a:ea typeface="Trebuchet MS"/>
                <a:cs typeface="Trebuchet MS"/>
                <a:sym typeface="Trebuchet MS"/>
              </a:rPr>
              <a:t>Projects can share functionality (eg, Parquet-to-Arrow reader)</a:t>
            </a:r>
            <a:endParaRPr/>
          </a:p>
        </p:txBody>
      </p:sp>
      <p:sp>
        <p:nvSpPr>
          <p:cNvPr id="597" name="Google Shape;597;p24"/>
          <p:cNvSpPr/>
          <p:nvPr/>
        </p:nvSpPr>
        <p:spPr>
          <a:xfrm>
            <a:off x="864225" y="9280202"/>
            <a:ext cx="16593196" cy="41357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1333" b="0" i="1" u="none" strike="noStrike" cap="none">
                <a:solidFill>
                  <a:schemeClr val="accent5"/>
                </a:solidFill>
                <a:latin typeface="Trebuchet MS"/>
                <a:ea typeface="Trebuchet MS"/>
                <a:cs typeface="Trebuchet MS"/>
                <a:sym typeface="Trebuchet MS"/>
              </a:rPr>
              <a:t>Source: From Apache Arrow Home Page - https://arrow.apache.org/</a:t>
            </a:r>
            <a:endParaRPr/>
          </a:p>
        </p:txBody>
      </p:sp>
      <p:pic>
        <p:nvPicPr>
          <p:cNvPr id="598" name="Google Shape;598;p24"/>
          <p:cNvPicPr preferRelativeResize="0"/>
          <p:nvPr/>
        </p:nvPicPr>
        <p:blipFill rotWithShape="1">
          <a:blip r:embed="rId5" cstate="screen">
            <a:alphaModFix/>
            <a:extLst>
              <a:ext uri="{28A0092B-C50C-407E-A947-70E740481C1C}">
                <a14:useLocalDpi xmlns:a14="http://schemas.microsoft.com/office/drawing/2010/main"/>
              </a:ext>
            </a:extLst>
          </a:blip>
          <a:srcRect r="-4382"/>
          <a:stretch/>
        </p:blipFill>
        <p:spPr>
          <a:xfrm>
            <a:off x="9454822" y="2384533"/>
            <a:ext cx="7269073" cy="4059465"/>
          </a:xfrm>
          <a:prstGeom prst="rect">
            <a:avLst/>
          </a:prstGeom>
          <a:noFill/>
          <a:ln>
            <a:noFill/>
          </a:ln>
        </p:spPr>
      </p:pic>
      <p:sp>
        <p:nvSpPr>
          <p:cNvPr id="599" name="Google Shape;599;p2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Learning from Apache Arrow</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pic>
        <p:nvPicPr>
          <p:cNvPr id="1703" name="Google Shape;1703;p88" descr="Voice"/>
          <p:cNvPicPr preferRelativeResize="0"/>
          <p:nvPr/>
        </p:nvPicPr>
        <p:blipFill rotWithShape="1">
          <a:blip r:embed="rId3">
            <a:alphaModFix/>
          </a:blip>
          <a:srcRect/>
          <a:stretch/>
        </p:blipFill>
        <p:spPr>
          <a:xfrm>
            <a:off x="1626742" y="2471290"/>
            <a:ext cx="4966154" cy="4966154"/>
          </a:xfrm>
          <a:prstGeom prst="rect">
            <a:avLst/>
          </a:prstGeom>
          <a:noFill/>
          <a:ln>
            <a:noFill/>
          </a:ln>
        </p:spPr>
      </p:pic>
      <p:sp>
        <p:nvSpPr>
          <p:cNvPr id="1704" name="Google Shape;1704;p88"/>
          <p:cNvSpPr/>
          <p:nvPr/>
        </p:nvSpPr>
        <p:spPr>
          <a:xfrm>
            <a:off x="6740080" y="3175910"/>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100"/>
              <a:buFont typeface="Trebuchet MS"/>
              <a:buNone/>
            </a:pPr>
            <a:r>
              <a:rPr lang="en-US" sz="2000" b="0" i="0" u="none" strike="noStrike" cap="none">
                <a:solidFill>
                  <a:srgbClr val="FFFFFF"/>
                </a:solidFill>
                <a:latin typeface="Trebuchet MS"/>
                <a:ea typeface="Trebuchet MS"/>
                <a:cs typeface="Trebuchet MS"/>
                <a:sym typeface="Trebuchet MS"/>
              </a:rPr>
              <a:t>Convolution</a:t>
            </a:r>
            <a:endParaRPr sz="2000" b="0" i="0" u="none" strike="noStrike" cap="none">
              <a:solidFill>
                <a:srgbClr val="000000"/>
              </a:solidFill>
              <a:latin typeface="Arial"/>
              <a:ea typeface="Arial"/>
              <a:cs typeface="Arial"/>
              <a:sym typeface="Arial"/>
            </a:endParaRPr>
          </a:p>
        </p:txBody>
      </p:sp>
      <p:sp>
        <p:nvSpPr>
          <p:cNvPr id="1705" name="Google Shape;1705;p88"/>
          <p:cNvSpPr/>
          <p:nvPr/>
        </p:nvSpPr>
        <p:spPr>
          <a:xfrm>
            <a:off x="6740080" y="4472038"/>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Filtering and Filter Design</a:t>
            </a:r>
            <a:endParaRPr sz="2000" b="0" i="0" u="none" strike="noStrike" cap="none">
              <a:solidFill>
                <a:srgbClr val="000000"/>
              </a:solidFill>
              <a:latin typeface="Arial"/>
              <a:ea typeface="Arial"/>
              <a:cs typeface="Arial"/>
              <a:sym typeface="Arial"/>
            </a:endParaRPr>
          </a:p>
        </p:txBody>
      </p:sp>
      <p:sp>
        <p:nvSpPr>
          <p:cNvPr id="1706" name="Google Shape;1706;p88"/>
          <p:cNvSpPr/>
          <p:nvPr/>
        </p:nvSpPr>
        <p:spPr>
          <a:xfrm>
            <a:off x="6740080" y="5768167"/>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dirty="0">
                <a:solidFill>
                  <a:srgbClr val="FFFFFF"/>
                </a:solidFill>
                <a:latin typeface="Trebuchet MS"/>
                <a:ea typeface="Trebuchet MS"/>
                <a:cs typeface="Trebuchet MS"/>
                <a:sym typeface="Trebuchet MS"/>
              </a:rPr>
              <a:t>Waveform Generation</a:t>
            </a:r>
            <a:endParaRPr sz="2000" b="0" i="0" u="none" strike="noStrike" cap="none" dirty="0">
              <a:solidFill>
                <a:srgbClr val="000000"/>
              </a:solidFill>
              <a:latin typeface="Arial"/>
              <a:ea typeface="Arial"/>
              <a:cs typeface="Arial"/>
              <a:sym typeface="Arial"/>
            </a:endParaRPr>
          </a:p>
        </p:txBody>
      </p:sp>
      <p:sp>
        <p:nvSpPr>
          <p:cNvPr id="1707" name="Google Shape;1707;p88"/>
          <p:cNvSpPr/>
          <p:nvPr/>
        </p:nvSpPr>
        <p:spPr>
          <a:xfrm>
            <a:off x="6740080" y="6937295"/>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000"/>
              <a:buFont typeface="Trebuchet MS"/>
              <a:buNone/>
            </a:pPr>
            <a:r>
              <a:rPr lang="en-US" sz="2000" b="0" i="0" u="none" strike="noStrike" cap="none">
                <a:solidFill>
                  <a:srgbClr val="FFFFFF"/>
                </a:solidFill>
                <a:latin typeface="Trebuchet MS"/>
                <a:ea typeface="Trebuchet MS"/>
                <a:cs typeface="Trebuchet MS"/>
                <a:sym typeface="Trebuchet MS"/>
              </a:rPr>
              <a:t>Window Functions</a:t>
            </a:r>
            <a:endParaRPr sz="2000" b="0" i="0" u="none" strike="noStrike" cap="none">
              <a:solidFill>
                <a:srgbClr val="000000"/>
              </a:solidFill>
              <a:latin typeface="Arial"/>
              <a:ea typeface="Arial"/>
              <a:cs typeface="Arial"/>
              <a:sym typeface="Arial"/>
            </a:endParaRPr>
          </a:p>
        </p:txBody>
      </p:sp>
      <p:sp>
        <p:nvSpPr>
          <p:cNvPr id="1708" name="Google Shape;1708;p88"/>
          <p:cNvSpPr/>
          <p:nvPr/>
        </p:nvSpPr>
        <p:spPr>
          <a:xfrm>
            <a:off x="6740080" y="8233423"/>
            <a:ext cx="57966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Spectral Analysis</a:t>
            </a:r>
            <a:endParaRPr sz="2000" b="0" i="0" u="none" strike="noStrike" cap="none">
              <a:solidFill>
                <a:srgbClr val="000000"/>
              </a:solidFill>
              <a:latin typeface="Arial"/>
              <a:ea typeface="Arial"/>
              <a:cs typeface="Arial"/>
              <a:sym typeface="Arial"/>
            </a:endParaRPr>
          </a:p>
        </p:txBody>
      </p:sp>
      <p:sp>
        <p:nvSpPr>
          <p:cNvPr id="1709" name="Google Shape;1709;p88"/>
          <p:cNvSpPr txBox="1"/>
          <p:nvPr/>
        </p:nvSpPr>
        <p:spPr>
          <a:xfrm>
            <a:off x="12683906" y="3023060"/>
            <a:ext cx="4083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FFT Convolve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Convolve/Correlate 2D</a:t>
            </a:r>
            <a:endParaRPr sz="2300" b="0" i="0" u="none" strike="noStrike" cap="none">
              <a:solidFill>
                <a:srgbClr val="000000"/>
              </a:solidFill>
              <a:latin typeface="Arial"/>
              <a:ea typeface="Arial"/>
              <a:cs typeface="Arial"/>
              <a:sym typeface="Arial"/>
            </a:endParaRPr>
          </a:p>
        </p:txBody>
      </p:sp>
      <p:sp>
        <p:nvSpPr>
          <p:cNvPr id="1710" name="Google Shape;1710;p88"/>
          <p:cNvSpPr txBox="1"/>
          <p:nvPr/>
        </p:nvSpPr>
        <p:spPr>
          <a:xfrm>
            <a:off x="12683792" y="4189917"/>
            <a:ext cx="53865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Resampling – Polyphase, Upfirdn, Resample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Hilbert/Hilbert 2D</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Wiener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Firwin</a:t>
            </a:r>
            <a:endParaRPr sz="2000" b="0" i="0" u="none" strike="noStrike" cap="none">
              <a:solidFill>
                <a:srgbClr val="000000"/>
              </a:solidFill>
              <a:latin typeface="Trebuchet MS"/>
              <a:ea typeface="Trebuchet MS"/>
              <a:cs typeface="Trebuchet MS"/>
              <a:sym typeface="Trebuchet MS"/>
            </a:endParaRPr>
          </a:p>
        </p:txBody>
      </p:sp>
      <p:sp>
        <p:nvSpPr>
          <p:cNvPr id="1711" name="Google Shape;1711;p88"/>
          <p:cNvSpPr txBox="1"/>
          <p:nvPr/>
        </p:nvSpPr>
        <p:spPr>
          <a:xfrm>
            <a:off x="12683781" y="5636169"/>
            <a:ext cx="3300000" cy="9849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Chirp</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Square</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Gaussian Pulse</a:t>
            </a:r>
            <a:endParaRPr sz="2300" b="0" i="0" u="none" strike="noStrike" cap="none">
              <a:solidFill>
                <a:srgbClr val="000000"/>
              </a:solidFill>
              <a:latin typeface="Arial"/>
              <a:ea typeface="Arial"/>
              <a:cs typeface="Arial"/>
              <a:sym typeface="Arial"/>
            </a:endParaRPr>
          </a:p>
        </p:txBody>
      </p:sp>
      <p:sp>
        <p:nvSpPr>
          <p:cNvPr id="1712" name="Google Shape;1712;p88"/>
          <p:cNvSpPr txBox="1"/>
          <p:nvPr/>
        </p:nvSpPr>
        <p:spPr>
          <a:xfrm>
            <a:off x="12683781" y="6666837"/>
            <a:ext cx="4272600" cy="12621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Kaiser</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Blackman</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Hamming</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Hanning</a:t>
            </a:r>
            <a:endParaRPr sz="2300" b="0" i="0" u="none" strike="noStrike" cap="none">
              <a:solidFill>
                <a:srgbClr val="000000"/>
              </a:solidFill>
              <a:latin typeface="Arial"/>
              <a:ea typeface="Arial"/>
              <a:cs typeface="Arial"/>
              <a:sym typeface="Arial"/>
            </a:endParaRPr>
          </a:p>
        </p:txBody>
      </p:sp>
      <p:sp>
        <p:nvSpPr>
          <p:cNvPr id="1713" name="Google Shape;1713;p88"/>
          <p:cNvSpPr txBox="1"/>
          <p:nvPr/>
        </p:nvSpPr>
        <p:spPr>
          <a:xfrm>
            <a:off x="12771885" y="8228445"/>
            <a:ext cx="3123900" cy="708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Periodogram</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Welch</a:t>
            </a:r>
            <a:endParaRPr sz="2300"/>
          </a:p>
          <a:p>
            <a:pPr marL="0" marR="0" lvl="0" indent="0" algn="l" rtl="0">
              <a:lnSpc>
                <a:spcPct val="90000"/>
              </a:lnSpc>
              <a:spcBef>
                <a:spcPts val="0"/>
              </a:spcBef>
              <a:spcAft>
                <a:spcPts val="0"/>
              </a:spcAft>
              <a:buClr>
                <a:srgbClr val="000000"/>
              </a:buClr>
              <a:buSzPts val="2000"/>
              <a:buFont typeface="Trebuchet MS"/>
              <a:buNone/>
            </a:pPr>
            <a:r>
              <a:rPr lang="en-US" sz="2000" b="0" i="0" u="none" strike="noStrike" cap="none">
                <a:solidFill>
                  <a:srgbClr val="000000"/>
                </a:solidFill>
                <a:latin typeface="Trebuchet MS"/>
                <a:ea typeface="Trebuchet MS"/>
                <a:cs typeface="Trebuchet MS"/>
                <a:sym typeface="Trebuchet MS"/>
              </a:rPr>
              <a:t>Spectrogram</a:t>
            </a:r>
            <a:endParaRPr sz="2300"/>
          </a:p>
        </p:txBody>
      </p:sp>
      <p:sp>
        <p:nvSpPr>
          <p:cNvPr id="1714" name="Google Shape;1714;p88"/>
          <p:cNvSpPr/>
          <p:nvPr/>
        </p:nvSpPr>
        <p:spPr>
          <a:xfrm>
            <a:off x="1772317" y="6937423"/>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2000" b="0" i="0" u="none" strike="noStrike" cap="none">
                <a:solidFill>
                  <a:srgbClr val="FFFFFF"/>
                </a:solidFill>
                <a:latin typeface="Trebuchet MS"/>
                <a:ea typeface="Trebuchet MS"/>
                <a:cs typeface="Trebuchet MS"/>
                <a:sym typeface="Trebuchet MS"/>
              </a:rPr>
              <a:t>Wavelets</a:t>
            </a:r>
            <a:endParaRPr sz="2000" b="0" i="0" u="none" strike="noStrike" cap="none">
              <a:solidFill>
                <a:srgbClr val="000000"/>
              </a:solidFill>
              <a:latin typeface="Arial"/>
              <a:ea typeface="Arial"/>
              <a:cs typeface="Arial"/>
              <a:sym typeface="Arial"/>
            </a:endParaRPr>
          </a:p>
        </p:txBody>
      </p:sp>
      <p:sp>
        <p:nvSpPr>
          <p:cNvPr id="1715" name="Google Shape;1715;p88"/>
          <p:cNvSpPr txBox="1"/>
          <p:nvPr/>
        </p:nvSpPr>
        <p:spPr>
          <a:xfrm>
            <a:off x="2762340" y="9001145"/>
            <a:ext cx="2253000" cy="477000"/>
          </a:xfrm>
          <a:prstGeom prst="rect">
            <a:avLst/>
          </a:prstGeom>
          <a:noFill/>
          <a:ln>
            <a:noFill/>
          </a:ln>
        </p:spPr>
        <p:txBody>
          <a:bodyPr spcFirstLastPara="1" wrap="square" lIns="152375" tIns="76175" rIns="152375" bIns="76175" anchor="ctr" anchorCtr="0">
            <a:noAutofit/>
          </a:bodyPr>
          <a:lstStyle/>
          <a:p>
            <a:pPr marL="0" marR="0" lvl="0" indent="0" algn="l" rtl="0">
              <a:lnSpc>
                <a:spcPct val="90000"/>
              </a:lnSpc>
              <a:spcBef>
                <a:spcPts val="0"/>
              </a:spcBef>
              <a:spcAft>
                <a:spcPts val="0"/>
              </a:spcAft>
              <a:buClr>
                <a:srgbClr val="000000"/>
              </a:buClr>
              <a:buSzPts val="2300"/>
              <a:buFont typeface="Trebuchet MS"/>
              <a:buNone/>
            </a:pPr>
            <a:r>
              <a:rPr lang="en-US" sz="2300" b="0" i="0" u="none" strike="noStrike" cap="none">
                <a:solidFill>
                  <a:srgbClr val="000000"/>
                </a:solidFill>
                <a:latin typeface="Trebuchet MS"/>
                <a:ea typeface="Trebuchet MS"/>
                <a:cs typeface="Trebuchet MS"/>
                <a:sym typeface="Trebuchet MS"/>
              </a:rPr>
              <a:t>More to come!</a:t>
            </a:r>
            <a:endParaRPr sz="3000" b="0" i="0" u="none" strike="noStrike" cap="none">
              <a:solidFill>
                <a:srgbClr val="FFFFFF"/>
              </a:solidFill>
              <a:latin typeface="Trebuchet MS"/>
              <a:ea typeface="Trebuchet MS"/>
              <a:cs typeface="Trebuchet MS"/>
              <a:sym typeface="Trebuchet MS"/>
            </a:endParaRPr>
          </a:p>
        </p:txBody>
      </p:sp>
      <p:sp>
        <p:nvSpPr>
          <p:cNvPr id="1716" name="Google Shape;1716;p88"/>
          <p:cNvSpPr/>
          <p:nvPr/>
        </p:nvSpPr>
        <p:spPr>
          <a:xfrm>
            <a:off x="1772317" y="8222008"/>
            <a:ext cx="4354500" cy="720900"/>
          </a:xfrm>
          <a:prstGeom prst="rect">
            <a:avLst/>
          </a:prstGeom>
          <a:solidFill>
            <a:srgbClr val="666666"/>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2700"/>
              <a:buFont typeface="Trebuchet MS"/>
              <a:buNone/>
            </a:pPr>
            <a:r>
              <a:rPr lang="en-US" sz="2000" b="0" i="0" u="none" strike="noStrike" cap="none">
                <a:solidFill>
                  <a:srgbClr val="FFFFFF"/>
                </a:solidFill>
                <a:latin typeface="Trebuchet MS"/>
                <a:ea typeface="Trebuchet MS"/>
                <a:cs typeface="Trebuchet MS"/>
                <a:sym typeface="Trebuchet MS"/>
              </a:rPr>
              <a:t>Peak Finding</a:t>
            </a:r>
            <a:endParaRPr sz="2000" b="0" i="0" u="none" strike="noStrike" cap="none">
              <a:solidFill>
                <a:srgbClr val="000000"/>
              </a:solidFill>
              <a:latin typeface="Arial"/>
              <a:ea typeface="Arial"/>
              <a:cs typeface="Arial"/>
              <a:sym typeface="Arial"/>
            </a:endParaRPr>
          </a:p>
        </p:txBody>
      </p:sp>
      <p:sp>
        <p:nvSpPr>
          <p:cNvPr id="1717" name="Google Shape;1717;p8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cuSignal – Selected Algorithms</a:t>
            </a:r>
            <a:endParaRPr/>
          </a:p>
        </p:txBody>
      </p:sp>
      <p:sp>
        <p:nvSpPr>
          <p:cNvPr id="1718" name="Google Shape;1718;p88"/>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3300"/>
              <a:buFont typeface="Trebuchet MS"/>
              <a:buNone/>
            </a:pPr>
            <a:r>
              <a:rPr lang="en-US"/>
              <a:t>GPU-accelerated SciPy Signal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2"/>
        <p:cNvGrpSpPr/>
        <p:nvPr/>
      </p:nvGrpSpPr>
      <p:grpSpPr>
        <a:xfrm>
          <a:off x="0" y="0"/>
          <a:ext cx="0" cy="0"/>
          <a:chOff x="0" y="0"/>
          <a:chExt cx="0" cy="0"/>
        </a:xfrm>
      </p:grpSpPr>
      <p:graphicFrame>
        <p:nvGraphicFramePr>
          <p:cNvPr id="1723" name="Google Shape;1723;p89"/>
          <p:cNvGraphicFramePr/>
          <p:nvPr/>
        </p:nvGraphicFramePr>
        <p:xfrm>
          <a:off x="1387927" y="3084107"/>
          <a:ext cx="15512200" cy="5429000"/>
        </p:xfrm>
        <a:graphic>
          <a:graphicData uri="http://schemas.openxmlformats.org/drawingml/2006/table">
            <a:tbl>
              <a:tblPr firstRow="1" bandRow="1">
                <a:noFill/>
                <a:tableStyleId>{235D6071-0676-41AA-B21E-C59D3EEC2289}</a:tableStyleId>
              </a:tblPr>
              <a:tblGrid>
                <a:gridCol w="3878050">
                  <a:extLst>
                    <a:ext uri="{9D8B030D-6E8A-4147-A177-3AD203B41FA5}">
                      <a16:colId xmlns:a16="http://schemas.microsoft.com/office/drawing/2014/main" val="20000"/>
                    </a:ext>
                  </a:extLst>
                </a:gridCol>
                <a:gridCol w="3878050">
                  <a:extLst>
                    <a:ext uri="{9D8B030D-6E8A-4147-A177-3AD203B41FA5}">
                      <a16:colId xmlns:a16="http://schemas.microsoft.com/office/drawing/2014/main" val="20001"/>
                    </a:ext>
                  </a:extLst>
                </a:gridCol>
                <a:gridCol w="3878050">
                  <a:extLst>
                    <a:ext uri="{9D8B030D-6E8A-4147-A177-3AD203B41FA5}">
                      <a16:colId xmlns:a16="http://schemas.microsoft.com/office/drawing/2014/main" val="20002"/>
                    </a:ext>
                  </a:extLst>
                </a:gridCol>
                <a:gridCol w="3878050">
                  <a:extLst>
                    <a:ext uri="{9D8B030D-6E8A-4147-A177-3AD203B41FA5}">
                      <a16:colId xmlns:a16="http://schemas.microsoft.com/office/drawing/2014/main" val="20003"/>
                    </a:ext>
                  </a:extLst>
                </a:gridCol>
              </a:tblGrid>
              <a:tr h="678625">
                <a:tc>
                  <a:txBody>
                    <a:bodyPr/>
                    <a:lstStyle/>
                    <a:p>
                      <a:pPr marL="228600" marR="0" lvl="0" indent="0" algn="l" rtl="0">
                        <a:lnSpc>
                          <a:spcPct val="100000"/>
                        </a:lnSpc>
                        <a:spcBef>
                          <a:spcPts val="0"/>
                        </a:spcBef>
                        <a:spcAft>
                          <a:spcPts val="0"/>
                        </a:spcAft>
                        <a:buNone/>
                      </a:pPr>
                      <a:r>
                        <a:rPr lang="en-US" sz="2000" b="1" u="none" strike="noStrike" cap="none">
                          <a:solidFill>
                            <a:srgbClr val="FFFFFF"/>
                          </a:solidFill>
                        </a:rPr>
                        <a:t>Method</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Scipy 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cuSignal (ms)</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None/>
                      </a:pPr>
                      <a:r>
                        <a:rPr lang="en-US" sz="2000" b="1" u="none" strike="noStrike" cap="none">
                          <a:solidFill>
                            <a:srgbClr val="FFFFFF"/>
                          </a:solidFill>
                        </a:rPr>
                        <a:t>Speedup (xN)</a:t>
                      </a:r>
                      <a:endParaRPr sz="2000" b="1">
                        <a:solidFill>
                          <a:srgbClr val="FFFFFF"/>
                        </a:solidFill>
                      </a:endParaRPr>
                    </a:p>
                  </a:txBody>
                  <a:tcPr marL="152425" marR="152425" marT="76200" marB="7620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fftconvolve</a:t>
                      </a:r>
                      <a:endParaRPr sz="2000" b="1" u="none" strike="noStrike" cap="none">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27300</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85.1</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320.8</a:t>
                      </a:r>
                      <a:endParaRPr sz="2000">
                        <a:solidFill>
                          <a:srgbClr val="868686"/>
                        </a:solidFill>
                      </a:endParaRPr>
                    </a:p>
                  </a:txBody>
                  <a:tcPr marL="91450" marR="91450" marT="45725" marB="4572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correlate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dirty="0">
                          <a:solidFill>
                            <a:srgbClr val="868686"/>
                          </a:solidFill>
                        </a:rPr>
                        <a:t>4020</a:t>
                      </a:r>
                      <a:endParaRPr sz="2000" dirty="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47.4</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84.8</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14700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320.2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resample_poly</a:t>
                      </a:r>
                      <a:endParaRPr sz="2000" b="1" u="none" strike="noStrike" cap="none">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2360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8.29</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284.6</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welch</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4870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45.5</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107.0</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78625">
                <a:tc>
                  <a:txBody>
                    <a:bodyPr/>
                    <a:lstStyle/>
                    <a:p>
                      <a:pPr marL="285750" marR="0" lvl="0" indent="0" algn="l" rtl="0">
                        <a:lnSpc>
                          <a:spcPct val="100000"/>
                        </a:lnSpc>
                        <a:spcBef>
                          <a:spcPts val="0"/>
                        </a:spcBef>
                        <a:spcAft>
                          <a:spcPts val="0"/>
                        </a:spcAft>
                        <a:buNone/>
                      </a:pPr>
                      <a:r>
                        <a:rPr lang="en-US" sz="2000" b="1" u="none" strike="noStrike" cap="none">
                          <a:solidFill>
                            <a:srgbClr val="868686"/>
                          </a:solidFill>
                        </a:rPr>
                        <a:t>spectrogram</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2520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23.3</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108.1</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678625">
                <a:tc>
                  <a:txBody>
                    <a:bodyPr/>
                    <a:lstStyle/>
                    <a:p>
                      <a:pPr marL="228600" marR="0" lvl="0" indent="0" algn="l" rtl="0">
                        <a:lnSpc>
                          <a:spcPct val="100000"/>
                        </a:lnSpc>
                        <a:spcBef>
                          <a:spcPts val="0"/>
                        </a:spcBef>
                        <a:spcAft>
                          <a:spcPts val="0"/>
                        </a:spcAft>
                        <a:buNone/>
                      </a:pPr>
                      <a:r>
                        <a:rPr lang="en-US" sz="2000" b="1" u="none" strike="noStrike" cap="none">
                          <a:solidFill>
                            <a:srgbClr val="868686"/>
                          </a:solidFill>
                        </a:rPr>
                        <a:t>convolve2d</a:t>
                      </a:r>
                      <a:endParaRPr sz="2000" b="1">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434343">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434343">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8410</a:t>
                      </a:r>
                      <a:endParaRPr sz="2000">
                        <a:solidFill>
                          <a:srgbClr val="868686"/>
                        </a:solidFill>
                      </a:endParaRPr>
                    </a:p>
                  </a:txBody>
                  <a:tcPr marL="91450" marR="91450" marT="45725" marB="45725" anchor="ctr">
                    <a:lnL w="9525" cap="flat" cmpd="sng">
                      <a:solidFill>
                        <a:srgbClr val="434343">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a:solidFill>
                            <a:srgbClr val="868686"/>
                          </a:solidFill>
                        </a:rPr>
                        <a:t>9.92</a:t>
                      </a:r>
                      <a:endParaRPr sz="200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u="none" strike="noStrike" cap="none" dirty="0">
                          <a:solidFill>
                            <a:srgbClr val="868686"/>
                          </a:solidFill>
                        </a:rPr>
                        <a:t>847.7</a:t>
                      </a:r>
                      <a:endParaRPr sz="2000" dirty="0">
                        <a:solidFill>
                          <a:srgbClr val="868686"/>
                        </a:solidFill>
                      </a:endParaRPr>
                    </a:p>
                  </a:txBody>
                  <a:tcPr marL="91450" marR="91450" marT="45725" marB="457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1724" name="Google Shape;1724;p89"/>
          <p:cNvSpPr txBox="1"/>
          <p:nvPr/>
        </p:nvSpPr>
        <p:spPr>
          <a:xfrm>
            <a:off x="1643015" y="8773263"/>
            <a:ext cx="15002100" cy="569400"/>
          </a:xfrm>
          <a:prstGeom prst="rect">
            <a:avLst/>
          </a:prstGeom>
          <a:noFill/>
          <a:ln>
            <a:noFill/>
          </a:ln>
        </p:spPr>
        <p:txBody>
          <a:bodyPr spcFirstLastPara="1" wrap="square" lIns="152375" tIns="76175" rIns="152375" bIns="76175"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300" b="0" i="0" u="none" strike="noStrike" cap="none">
                <a:solidFill>
                  <a:srgbClr val="868686"/>
                </a:solidFill>
                <a:latin typeface="Trebuchet MS"/>
                <a:ea typeface="Trebuchet MS"/>
                <a:cs typeface="Trebuchet MS"/>
                <a:sym typeface="Trebuchet MS"/>
              </a:rPr>
              <a:t>Learn more about cuSignal functionality and performance by browsing the </a:t>
            </a:r>
            <a:r>
              <a:rPr lang="en-US" sz="2300" b="0" i="0" u="sng" strike="noStrike" cap="none">
                <a:solidFill>
                  <a:srgbClr val="868686"/>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notebooks</a:t>
            </a:r>
            <a:endParaRPr sz="2300" b="0" i="0" u="none" strike="noStrike" cap="none">
              <a:solidFill>
                <a:srgbClr val="868686"/>
              </a:solidFill>
              <a:latin typeface="Trebuchet MS"/>
              <a:ea typeface="Trebuchet MS"/>
              <a:cs typeface="Trebuchet MS"/>
              <a:sym typeface="Trebuchet MS"/>
            </a:endParaRPr>
          </a:p>
        </p:txBody>
      </p:sp>
      <p:sp>
        <p:nvSpPr>
          <p:cNvPr id="1725" name="Google Shape;1725;p8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Speed of Light Performance – V100</a:t>
            </a:r>
            <a:endParaRPr/>
          </a:p>
        </p:txBody>
      </p:sp>
      <p:sp>
        <p:nvSpPr>
          <p:cNvPr id="1726" name="Google Shape;1726;p8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762000" lvl="0" indent="-381000" algn="ctr" rtl="0">
              <a:spcBef>
                <a:spcPts val="1500"/>
              </a:spcBef>
              <a:spcAft>
                <a:spcPts val="0"/>
              </a:spcAft>
              <a:buSzPts val="3300"/>
              <a:buFont typeface="Trebuchet MS"/>
              <a:buNone/>
            </a:pPr>
            <a:r>
              <a:rPr lang="en-US" sz="2700" i="1"/>
              <a:t>timeit</a:t>
            </a:r>
            <a:r>
              <a:rPr lang="en-US" sz="2700"/>
              <a:t> (7 runs) rather than </a:t>
            </a:r>
            <a:r>
              <a:rPr lang="en-US" sz="2700" i="1"/>
              <a:t>time</a:t>
            </a:r>
            <a:r>
              <a:rPr lang="en-US" sz="2700"/>
              <a:t>. Benchmarked with ~1e8 sample signals on a DGX Station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p90"/>
          <p:cNvSpPr txBox="1"/>
          <p:nvPr/>
        </p:nvSpPr>
        <p:spPr>
          <a:xfrm>
            <a:off x="830580"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rgbClr val="4C4C4C"/>
                </a:solidFill>
                <a:latin typeface="Trebuchet MS"/>
                <a:ea typeface="Trebuchet MS"/>
                <a:cs typeface="Trebuchet MS"/>
                <a:sym typeface="Trebuchet MS"/>
              </a:rPr>
              <a:t>Seamless Data Handoff from cuSignal to PyTorch &gt;=1.4</a:t>
            </a:r>
            <a:endParaRPr sz="2300"/>
          </a:p>
        </p:txBody>
      </p:sp>
      <p:sp>
        <p:nvSpPr>
          <p:cNvPr id="1732" name="Google Shape;1732;p90"/>
          <p:cNvSpPr txBox="1"/>
          <p:nvPr/>
        </p:nvSpPr>
        <p:spPr>
          <a:xfrm>
            <a:off x="830582"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Leveraging the </a:t>
            </a:r>
            <a:r>
              <a:rPr lang="en-US" sz="2000" b="0" i="1" u="none" strike="noStrike" cap="none">
                <a:solidFill>
                  <a:schemeClr val="lt2"/>
                </a:solidFill>
                <a:latin typeface="Trebuchet MS"/>
                <a:ea typeface="Trebuchet MS"/>
                <a:cs typeface="Trebuchet MS"/>
                <a:sym typeface="Trebuchet MS"/>
              </a:rPr>
              <a:t>__cuda_array_interface__</a:t>
            </a:r>
            <a:r>
              <a:rPr lang="en-US" sz="2000" b="0" i="0" u="none" strike="noStrike" cap="none">
                <a:solidFill>
                  <a:schemeClr val="lt2"/>
                </a:solidFill>
                <a:latin typeface="Trebuchet MS"/>
                <a:ea typeface="Trebuchet MS"/>
                <a:cs typeface="Trebuchet MS"/>
                <a:sym typeface="Trebuchet MS"/>
              </a:rPr>
              <a:t> for Speed of Light End-to-End Performance</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733" name="Google Shape;1733;p9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62958" y="4592208"/>
            <a:ext cx="7392875" cy="4620125"/>
          </a:xfrm>
          <a:prstGeom prst="rect">
            <a:avLst/>
          </a:prstGeom>
          <a:noFill/>
          <a:ln>
            <a:noFill/>
          </a:ln>
        </p:spPr>
      </p:pic>
      <p:sp>
        <p:nvSpPr>
          <p:cNvPr id="1734" name="Google Shape;1734;p90"/>
          <p:cNvSpPr txBox="1"/>
          <p:nvPr/>
        </p:nvSpPr>
        <p:spPr>
          <a:xfrm>
            <a:off x="9662092" y="2531983"/>
            <a:ext cx="7725600" cy="1031100"/>
          </a:xfrm>
          <a:prstGeom prst="rect">
            <a:avLst/>
          </a:prstGeom>
          <a:noFill/>
          <a:ln>
            <a:noFill/>
          </a:ln>
        </p:spPr>
        <p:txBody>
          <a:bodyPr spcFirstLastPara="1" wrap="square" lIns="152375" tIns="76175" rIns="152375" bIns="76175" anchor="b" anchorCtr="0">
            <a:noAutofit/>
          </a:bodyPr>
          <a:lstStyle/>
          <a:p>
            <a:pPr marL="0" marR="0" lvl="0" indent="0" algn="ctr" rtl="0">
              <a:lnSpc>
                <a:spcPct val="90000"/>
              </a:lnSpc>
              <a:spcBef>
                <a:spcPts val="0"/>
              </a:spcBef>
              <a:spcAft>
                <a:spcPts val="0"/>
              </a:spcAft>
              <a:buClr>
                <a:srgbClr val="000000"/>
              </a:buClr>
              <a:buSzPts val="2300"/>
              <a:buFont typeface="Arial"/>
              <a:buNone/>
            </a:pPr>
            <a:r>
              <a:rPr lang="en-US" sz="3000" b="0" i="0" u="none" strike="noStrike" cap="none">
                <a:solidFill>
                  <a:schemeClr val="dk2"/>
                </a:solidFill>
                <a:latin typeface="Trebuchet MS"/>
                <a:ea typeface="Trebuchet MS"/>
                <a:cs typeface="Trebuchet MS"/>
                <a:sym typeface="Trebuchet MS"/>
              </a:rPr>
              <a:t>Enabling Online Signal Processing with Zero-Copy Memory</a:t>
            </a:r>
            <a:endParaRPr sz="2300"/>
          </a:p>
        </p:txBody>
      </p:sp>
      <p:sp>
        <p:nvSpPr>
          <p:cNvPr id="1735" name="Google Shape;1735;p90"/>
          <p:cNvSpPr txBox="1"/>
          <p:nvPr/>
        </p:nvSpPr>
        <p:spPr>
          <a:xfrm>
            <a:off x="9662093" y="3448328"/>
            <a:ext cx="7725600" cy="876000"/>
          </a:xfrm>
          <a:prstGeom prst="rect">
            <a:avLst/>
          </a:prstGeom>
          <a:noFill/>
          <a:ln>
            <a:noFill/>
          </a:ln>
        </p:spPr>
        <p:txBody>
          <a:bodyPr spcFirstLastPara="1" wrap="square" lIns="152375" tIns="76175" rIns="152375" bIns="76175" anchor="t" anchorCtr="0">
            <a:noAutofit/>
          </a:bodyPr>
          <a:lstStyle/>
          <a:p>
            <a:pPr marL="0" marR="0" lvl="0" indent="0" algn="ctr" rtl="0">
              <a:lnSpc>
                <a:spcPct val="90000"/>
              </a:lnSpc>
              <a:spcBef>
                <a:spcPts val="1500"/>
              </a:spcBef>
              <a:spcAft>
                <a:spcPts val="0"/>
              </a:spcAft>
              <a:buClr>
                <a:schemeClr val="dk1"/>
              </a:buClr>
              <a:buSzPts val="3300"/>
              <a:buFont typeface="Trebuchet MS"/>
              <a:buNone/>
            </a:pPr>
            <a:r>
              <a:rPr lang="en-US" sz="2000" b="0" i="0" u="none" strike="noStrike" cap="none">
                <a:solidFill>
                  <a:schemeClr val="lt2"/>
                </a:solidFill>
                <a:latin typeface="Trebuchet MS"/>
                <a:ea typeface="Trebuchet MS"/>
                <a:cs typeface="Trebuchet MS"/>
                <a:sym typeface="Trebuchet MS"/>
              </a:rPr>
              <a:t>CPU &lt;-&gt; GPU Direct Memory Access with Numba’s Mapped Array</a:t>
            </a:r>
            <a:endParaRPr sz="2300"/>
          </a:p>
          <a:p>
            <a:pPr marL="762000" marR="0" lvl="0" indent="-381000" algn="ctr" rtl="0">
              <a:lnSpc>
                <a:spcPct val="90000"/>
              </a:lnSpc>
              <a:spcBef>
                <a:spcPts val="1500"/>
              </a:spcBef>
              <a:spcAft>
                <a:spcPts val="0"/>
              </a:spcAft>
              <a:buClr>
                <a:schemeClr val="dk1"/>
              </a:buClr>
              <a:buSzPts val="3300"/>
              <a:buFont typeface="Trebuchet MS"/>
              <a:buNone/>
            </a:pPr>
            <a:endParaRPr sz="2300" b="0" i="0" u="none" strike="noStrike" cap="none">
              <a:solidFill>
                <a:schemeClr val="lt2"/>
              </a:solidFill>
              <a:latin typeface="Trebuchet MS"/>
              <a:ea typeface="Trebuchet MS"/>
              <a:cs typeface="Trebuchet MS"/>
              <a:sym typeface="Trebuchet MS"/>
            </a:endParaRPr>
          </a:p>
        </p:txBody>
      </p:sp>
      <p:pic>
        <p:nvPicPr>
          <p:cNvPr id="1736" name="Google Shape;1736;p90"/>
          <p:cNvPicPr preferRelativeResize="0"/>
          <p:nvPr/>
        </p:nvPicPr>
        <p:blipFill rotWithShape="1">
          <a:blip r:embed="rId4">
            <a:alphaModFix/>
          </a:blip>
          <a:srcRect/>
          <a:stretch/>
        </p:blipFill>
        <p:spPr>
          <a:xfrm>
            <a:off x="10635583" y="4137563"/>
            <a:ext cx="5778708" cy="5529418"/>
          </a:xfrm>
          <a:prstGeom prst="rect">
            <a:avLst/>
          </a:prstGeom>
          <a:noFill/>
          <a:ln>
            <a:noFill/>
          </a:ln>
        </p:spPr>
      </p:pic>
      <p:sp>
        <p:nvSpPr>
          <p:cNvPr id="1737" name="Google Shape;1737;p9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SzPts val="2300"/>
              <a:buNone/>
            </a:pPr>
            <a:r>
              <a:rPr lang="en-US"/>
              <a:t>Efficient Memory Handling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91"/>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Cyber Log Accelerators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92"/>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CLX</a:t>
            </a:r>
            <a:endParaRPr/>
          </a:p>
        </p:txBody>
      </p:sp>
      <p:sp>
        <p:nvSpPr>
          <p:cNvPr id="1749" name="Google Shape;1749;p92"/>
          <p:cNvSpPr txBox="1">
            <a:spLocks noGrp="1"/>
          </p:cNvSpPr>
          <p:nvPr>
            <p:ph type="body" idx="1"/>
          </p:nvPr>
        </p:nvSpPr>
        <p:spPr>
          <a:xfrm>
            <a:off x="861250" y="3505059"/>
            <a:ext cx="7961100" cy="61983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Built using RAPIDS and GPU-accelerated platforms</a:t>
            </a:r>
            <a:br>
              <a:rPr lang="en-US"/>
            </a:br>
            <a:endParaRPr/>
          </a:p>
          <a:p>
            <a:pPr marL="457200" lvl="0" indent="-381000" algn="l" rtl="0">
              <a:lnSpc>
                <a:spcPct val="90000"/>
              </a:lnSpc>
              <a:spcBef>
                <a:spcPts val="0"/>
              </a:spcBef>
              <a:spcAft>
                <a:spcPts val="0"/>
              </a:spcAft>
              <a:buSzPts val="2400"/>
              <a:buChar char="▸"/>
            </a:pPr>
            <a:r>
              <a:rPr lang="en-US"/>
              <a:t>Targeted towards Senior SOC (Security Operations Center) Analysts, InfoSec Data Scientists, Threat Hunters, and Forensic Investigators</a:t>
            </a:r>
            <a:br>
              <a:rPr lang="en-US"/>
            </a:br>
            <a:endParaRPr/>
          </a:p>
          <a:p>
            <a:pPr marL="457200" lvl="0" indent="-381000" algn="l" rtl="0">
              <a:lnSpc>
                <a:spcPct val="90000"/>
              </a:lnSpc>
              <a:spcBef>
                <a:spcPts val="0"/>
              </a:spcBef>
              <a:spcAft>
                <a:spcPts val="0"/>
              </a:spcAft>
              <a:buSzPts val="2400"/>
              <a:buChar char="▸"/>
            </a:pPr>
            <a:r>
              <a:rPr lang="en-US" b="1"/>
              <a:t>Notebooks</a:t>
            </a:r>
            <a:r>
              <a:rPr lang="en-US"/>
              <a:t> geared towards info sec and cybersecurity data scientists and data engineer</a:t>
            </a:r>
            <a:br>
              <a:rPr lang="en-US"/>
            </a:br>
            <a:endParaRPr/>
          </a:p>
          <a:p>
            <a:pPr marL="457200" lvl="0" indent="-381000" algn="l" rtl="0">
              <a:lnSpc>
                <a:spcPct val="90000"/>
              </a:lnSpc>
              <a:spcBef>
                <a:spcPts val="0"/>
              </a:spcBef>
              <a:spcAft>
                <a:spcPts val="0"/>
              </a:spcAft>
              <a:buSzPts val="2400"/>
              <a:buChar char="▸"/>
            </a:pPr>
            <a:r>
              <a:rPr lang="en-US" b="1"/>
              <a:t>SIEM integrations </a:t>
            </a:r>
            <a:r>
              <a:rPr lang="en-US"/>
              <a:t>that enable easy data import/export and data access</a:t>
            </a:r>
            <a:br>
              <a:rPr lang="en-US"/>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Workflow and I/O </a:t>
            </a:r>
            <a:r>
              <a:rPr lang="en-US" b="1">
                <a:latin typeface="Trebuchet MS"/>
                <a:ea typeface="Trebuchet MS"/>
                <a:cs typeface="Trebuchet MS"/>
                <a:sym typeface="Trebuchet MS"/>
              </a:rPr>
              <a:t>components</a:t>
            </a:r>
            <a:r>
              <a:rPr lang="en-US">
                <a:latin typeface="Trebuchet MS"/>
                <a:ea typeface="Trebuchet MS"/>
                <a:cs typeface="Trebuchet MS"/>
                <a:sym typeface="Trebuchet MS"/>
              </a:rPr>
              <a:t> that enable users to instantiate new use cases while</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Cyber-specific </a:t>
            </a:r>
            <a:r>
              <a:rPr lang="en-US" b="1"/>
              <a:t>primitives</a:t>
            </a:r>
            <a:r>
              <a:rPr lang="en-US"/>
              <a:t> that provide accelerated functions across cyber data types</a:t>
            </a:r>
            <a:endParaRPr/>
          </a:p>
        </p:txBody>
      </p:sp>
      <p:sp>
        <p:nvSpPr>
          <p:cNvPr id="1750" name="Google Shape;1750;p92"/>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Cyber Log Accelerators</a:t>
            </a:r>
            <a:endParaRPr/>
          </a:p>
        </p:txBody>
      </p:sp>
      <p:sp>
        <p:nvSpPr>
          <p:cNvPr id="1751" name="Google Shape;1751;p92"/>
          <p:cNvSpPr/>
          <p:nvPr/>
        </p:nvSpPr>
        <p:spPr>
          <a:xfrm>
            <a:off x="9151305" y="4465139"/>
            <a:ext cx="2342047" cy="3153563"/>
          </a:xfrm>
          <a:prstGeom prst="rect">
            <a:avLst/>
          </a:prstGeom>
          <a:solidFill>
            <a:srgbClr val="86868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2333">
              <a:solidFill>
                <a:srgbClr val="4A4A4A"/>
              </a:solidFill>
              <a:latin typeface="Arial"/>
              <a:ea typeface="Arial"/>
              <a:cs typeface="Arial"/>
              <a:sym typeface="Arial"/>
            </a:endParaRPr>
          </a:p>
        </p:txBody>
      </p:sp>
      <p:sp>
        <p:nvSpPr>
          <p:cNvPr id="1752" name="Google Shape;1752;p92"/>
          <p:cNvSpPr/>
          <p:nvPr/>
        </p:nvSpPr>
        <p:spPr>
          <a:xfrm>
            <a:off x="12122319" y="4465141"/>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3" name="Google Shape;1753;p92"/>
          <p:cNvSpPr/>
          <p:nvPr/>
        </p:nvSpPr>
        <p:spPr>
          <a:xfrm>
            <a:off x="12122319" y="508108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4" name="Google Shape;1754;p92"/>
          <p:cNvSpPr/>
          <p:nvPr/>
        </p:nvSpPr>
        <p:spPr>
          <a:xfrm>
            <a:off x="12122319" y="5683260"/>
            <a:ext cx="5335607" cy="539011"/>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5" name="Google Shape;1755;p92"/>
          <p:cNvSpPr/>
          <p:nvPr/>
        </p:nvSpPr>
        <p:spPr>
          <a:xfrm>
            <a:off x="12122319"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6" name="Google Shape;1756;p92"/>
          <p:cNvSpPr/>
          <p:nvPr/>
        </p:nvSpPr>
        <p:spPr>
          <a:xfrm>
            <a:off x="15730307"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sp>
        <p:nvSpPr>
          <p:cNvPr id="1757" name="Google Shape;1757;p92"/>
          <p:cNvSpPr/>
          <p:nvPr/>
        </p:nvSpPr>
        <p:spPr>
          <a:xfrm>
            <a:off x="13926312" y="6304194"/>
            <a:ext cx="1727535" cy="1314526"/>
          </a:xfrm>
          <a:prstGeom prst="rect">
            <a:avLst/>
          </a:prstGeom>
          <a:noFill/>
          <a:ln w="9525" cap="flat" cmpd="sng">
            <a:solidFill>
              <a:srgbClr val="9D9D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758" name="Google Shape;1758;p92"/>
          <p:cNvGrpSpPr/>
          <p:nvPr/>
        </p:nvGrpSpPr>
        <p:grpSpPr>
          <a:xfrm>
            <a:off x="11555266" y="4734605"/>
            <a:ext cx="519510" cy="2225001"/>
            <a:chOff x="6924056" y="2840705"/>
            <a:chExt cx="311700" cy="1334974"/>
          </a:xfrm>
        </p:grpSpPr>
        <p:cxnSp>
          <p:nvCxnSpPr>
            <p:cNvPr id="1759" name="Google Shape;1759;p92"/>
            <p:cNvCxnSpPr/>
            <p:nvPr/>
          </p:nvCxnSpPr>
          <p:spPr>
            <a:xfrm>
              <a:off x="6924056" y="2840705"/>
              <a:ext cx="311700" cy="0"/>
            </a:xfrm>
            <a:prstGeom prst="straightConnector1">
              <a:avLst/>
            </a:prstGeom>
            <a:noFill/>
            <a:ln w="28575" cap="flat" cmpd="sng">
              <a:solidFill>
                <a:srgbClr val="B3B3B3"/>
              </a:solidFill>
              <a:prstDash val="solid"/>
              <a:round/>
              <a:headEnd type="triangle" w="med" len="med"/>
              <a:tailEnd type="none" w="sm" len="sm"/>
            </a:ln>
          </p:spPr>
        </p:cxnSp>
        <p:cxnSp>
          <p:nvCxnSpPr>
            <p:cNvPr id="1760" name="Google Shape;1760;p92"/>
            <p:cNvCxnSpPr/>
            <p:nvPr/>
          </p:nvCxnSpPr>
          <p:spPr>
            <a:xfrm>
              <a:off x="6924056" y="32102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761" name="Google Shape;1761;p92"/>
            <p:cNvCxnSpPr/>
            <p:nvPr/>
          </p:nvCxnSpPr>
          <p:spPr>
            <a:xfrm>
              <a:off x="6924056" y="3571561"/>
              <a:ext cx="311700" cy="0"/>
            </a:xfrm>
            <a:prstGeom prst="straightConnector1">
              <a:avLst/>
            </a:prstGeom>
            <a:noFill/>
            <a:ln w="28575" cap="flat" cmpd="sng">
              <a:solidFill>
                <a:srgbClr val="B3B3B3"/>
              </a:solidFill>
              <a:prstDash val="solid"/>
              <a:round/>
              <a:headEnd type="triangle" w="med" len="med"/>
              <a:tailEnd type="triangle" w="med" len="med"/>
            </a:ln>
          </p:spPr>
        </p:cxnSp>
        <p:cxnSp>
          <p:nvCxnSpPr>
            <p:cNvPr id="1762" name="Google Shape;1762;p92"/>
            <p:cNvCxnSpPr/>
            <p:nvPr/>
          </p:nvCxnSpPr>
          <p:spPr>
            <a:xfrm>
              <a:off x="6924056" y="4175679"/>
              <a:ext cx="311700" cy="0"/>
            </a:xfrm>
            <a:prstGeom prst="straightConnector1">
              <a:avLst/>
            </a:prstGeom>
            <a:noFill/>
            <a:ln w="28575" cap="flat" cmpd="sng">
              <a:solidFill>
                <a:srgbClr val="B3B3B3"/>
              </a:solidFill>
              <a:prstDash val="solid"/>
              <a:round/>
              <a:headEnd type="triangle" w="med" len="med"/>
              <a:tailEnd type="triangle" w="med" len="med"/>
            </a:ln>
          </p:spPr>
        </p:cxnSp>
      </p:grpSp>
      <p:pic>
        <p:nvPicPr>
          <p:cNvPr id="1763" name="Google Shape;1763;p92"/>
          <p:cNvPicPr preferRelativeResize="0"/>
          <p:nvPr/>
        </p:nvPicPr>
        <p:blipFill rotWithShape="1">
          <a:blip r:embed="rId3">
            <a:alphaModFix/>
          </a:blip>
          <a:srcRect/>
          <a:stretch/>
        </p:blipFill>
        <p:spPr>
          <a:xfrm>
            <a:off x="13861292" y="4583450"/>
            <a:ext cx="450522" cy="337727"/>
          </a:xfrm>
          <a:prstGeom prst="rect">
            <a:avLst/>
          </a:prstGeom>
          <a:noFill/>
          <a:ln>
            <a:noFill/>
          </a:ln>
        </p:spPr>
      </p:pic>
      <p:pic>
        <p:nvPicPr>
          <p:cNvPr id="1764" name="Google Shape;1764;p92"/>
          <p:cNvPicPr preferRelativeResize="0"/>
          <p:nvPr/>
        </p:nvPicPr>
        <p:blipFill rotWithShape="1">
          <a:blip r:embed="rId4">
            <a:alphaModFix/>
          </a:blip>
          <a:srcRect/>
          <a:stretch/>
        </p:blipFill>
        <p:spPr>
          <a:xfrm>
            <a:off x="15758903" y="4466931"/>
            <a:ext cx="586680" cy="532141"/>
          </a:xfrm>
          <a:prstGeom prst="rect">
            <a:avLst/>
          </a:prstGeom>
          <a:noFill/>
          <a:ln>
            <a:noFill/>
          </a:ln>
        </p:spPr>
      </p:pic>
      <p:pic>
        <p:nvPicPr>
          <p:cNvPr id="1765" name="Google Shape;1765;p92"/>
          <p:cNvPicPr preferRelativeResize="0"/>
          <p:nvPr/>
        </p:nvPicPr>
        <p:blipFill rotWithShape="1">
          <a:blip r:embed="rId5">
            <a:alphaModFix/>
          </a:blip>
          <a:srcRect/>
          <a:stretch/>
        </p:blipFill>
        <p:spPr>
          <a:xfrm>
            <a:off x="15230782" y="4532366"/>
            <a:ext cx="388810" cy="388810"/>
          </a:xfrm>
          <a:prstGeom prst="rect">
            <a:avLst/>
          </a:prstGeom>
          <a:noFill/>
          <a:ln>
            <a:noFill/>
          </a:ln>
        </p:spPr>
      </p:pic>
      <p:pic>
        <p:nvPicPr>
          <p:cNvPr id="1766" name="Google Shape;1766;p92"/>
          <p:cNvPicPr preferRelativeResize="0"/>
          <p:nvPr/>
        </p:nvPicPr>
        <p:blipFill rotWithShape="1">
          <a:blip r:embed="rId6">
            <a:alphaModFix/>
          </a:blip>
          <a:srcRect/>
          <a:stretch/>
        </p:blipFill>
        <p:spPr>
          <a:xfrm>
            <a:off x="14602398" y="4537586"/>
            <a:ext cx="388810" cy="388810"/>
          </a:xfrm>
          <a:prstGeom prst="rect">
            <a:avLst/>
          </a:prstGeom>
          <a:noFill/>
          <a:ln>
            <a:noFill/>
          </a:ln>
        </p:spPr>
      </p:pic>
      <p:sp>
        <p:nvSpPr>
          <p:cNvPr id="1767" name="Google Shape;1767;p92"/>
          <p:cNvSpPr txBox="1"/>
          <p:nvPr/>
        </p:nvSpPr>
        <p:spPr>
          <a:xfrm>
            <a:off x="12268095" y="4597880"/>
            <a:ext cx="1089022" cy="3230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0000"/>
                </a:solidFill>
                <a:latin typeface="Trebuchet MS"/>
                <a:ea typeface="Trebuchet MS"/>
                <a:cs typeface="Trebuchet MS"/>
                <a:sym typeface="Trebuchet MS"/>
              </a:rPr>
              <a:t>File Stores</a:t>
            </a:r>
            <a:endParaRPr/>
          </a:p>
        </p:txBody>
      </p:sp>
      <p:sp>
        <p:nvSpPr>
          <p:cNvPr id="1768" name="Google Shape;1768;p92"/>
          <p:cNvSpPr txBox="1"/>
          <p:nvPr/>
        </p:nvSpPr>
        <p:spPr>
          <a:xfrm>
            <a:off x="12271434" y="5086075"/>
            <a:ext cx="1560031"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Existing DS and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ML/DL Software</a:t>
            </a:r>
            <a:endParaRPr/>
          </a:p>
        </p:txBody>
      </p:sp>
      <p:pic>
        <p:nvPicPr>
          <p:cNvPr id="1769" name="Google Shape;1769;p92"/>
          <p:cNvPicPr preferRelativeResize="0"/>
          <p:nvPr/>
        </p:nvPicPr>
        <p:blipFill rotWithShape="1">
          <a:blip r:embed="rId7">
            <a:alphaModFix/>
          </a:blip>
          <a:srcRect/>
          <a:stretch/>
        </p:blipFill>
        <p:spPr>
          <a:xfrm>
            <a:off x="15559064" y="5059194"/>
            <a:ext cx="780101" cy="501183"/>
          </a:xfrm>
          <a:prstGeom prst="rect">
            <a:avLst/>
          </a:prstGeom>
          <a:noFill/>
          <a:ln>
            <a:noFill/>
          </a:ln>
        </p:spPr>
      </p:pic>
      <p:pic>
        <p:nvPicPr>
          <p:cNvPr id="1770" name="Google Shape;1770;p92"/>
          <p:cNvPicPr preferRelativeResize="0"/>
          <p:nvPr/>
        </p:nvPicPr>
        <p:blipFill rotWithShape="1">
          <a:blip r:embed="rId8">
            <a:alphaModFix/>
          </a:blip>
          <a:srcRect/>
          <a:stretch/>
        </p:blipFill>
        <p:spPr>
          <a:xfrm>
            <a:off x="13898561" y="5175178"/>
            <a:ext cx="660713" cy="346312"/>
          </a:xfrm>
          <a:prstGeom prst="rect">
            <a:avLst/>
          </a:prstGeom>
          <a:noFill/>
          <a:ln>
            <a:noFill/>
          </a:ln>
        </p:spPr>
      </p:pic>
      <p:pic>
        <p:nvPicPr>
          <p:cNvPr id="1771" name="Google Shape;1771;p92"/>
          <p:cNvPicPr preferRelativeResize="0"/>
          <p:nvPr/>
        </p:nvPicPr>
        <p:blipFill rotWithShape="1">
          <a:blip r:embed="rId9">
            <a:alphaModFix/>
          </a:blip>
          <a:srcRect/>
          <a:stretch/>
        </p:blipFill>
        <p:spPr>
          <a:xfrm>
            <a:off x="15168688" y="5128784"/>
            <a:ext cx="447494" cy="447494"/>
          </a:xfrm>
          <a:prstGeom prst="rect">
            <a:avLst/>
          </a:prstGeom>
          <a:noFill/>
          <a:ln>
            <a:noFill/>
          </a:ln>
        </p:spPr>
      </p:pic>
      <p:pic>
        <p:nvPicPr>
          <p:cNvPr id="1772" name="Google Shape;1772;p92"/>
          <p:cNvPicPr preferRelativeResize="0"/>
          <p:nvPr/>
        </p:nvPicPr>
        <p:blipFill rotWithShape="1">
          <a:blip r:embed="rId10">
            <a:alphaModFix/>
          </a:blip>
          <a:srcRect/>
          <a:stretch/>
        </p:blipFill>
        <p:spPr>
          <a:xfrm>
            <a:off x="14624817" y="5139669"/>
            <a:ext cx="447494" cy="447494"/>
          </a:xfrm>
          <a:prstGeom prst="rect">
            <a:avLst/>
          </a:prstGeom>
          <a:noFill/>
          <a:ln>
            <a:noFill/>
          </a:ln>
        </p:spPr>
      </p:pic>
      <p:pic>
        <p:nvPicPr>
          <p:cNvPr id="1773" name="Google Shape;1773;p92"/>
          <p:cNvPicPr preferRelativeResize="0"/>
          <p:nvPr/>
        </p:nvPicPr>
        <p:blipFill rotWithShape="1">
          <a:blip r:embed="rId11">
            <a:alphaModFix/>
          </a:blip>
          <a:srcRect/>
          <a:stretch/>
        </p:blipFill>
        <p:spPr>
          <a:xfrm>
            <a:off x="14311900" y="5683987"/>
            <a:ext cx="986497" cy="493248"/>
          </a:xfrm>
          <a:prstGeom prst="rect">
            <a:avLst/>
          </a:prstGeom>
          <a:noFill/>
          <a:ln>
            <a:noFill/>
          </a:ln>
        </p:spPr>
      </p:pic>
      <p:pic>
        <p:nvPicPr>
          <p:cNvPr id="1774" name="Google Shape;1774;p92"/>
          <p:cNvPicPr preferRelativeResize="0"/>
          <p:nvPr/>
        </p:nvPicPr>
        <p:blipFill rotWithShape="1">
          <a:blip r:embed="rId12">
            <a:alphaModFix/>
          </a:blip>
          <a:srcRect/>
          <a:stretch/>
        </p:blipFill>
        <p:spPr>
          <a:xfrm>
            <a:off x="13470940" y="5834636"/>
            <a:ext cx="645572" cy="229013"/>
          </a:xfrm>
          <a:prstGeom prst="rect">
            <a:avLst/>
          </a:prstGeom>
          <a:noFill/>
          <a:ln>
            <a:noFill/>
          </a:ln>
        </p:spPr>
      </p:pic>
      <p:pic>
        <p:nvPicPr>
          <p:cNvPr id="1775" name="Google Shape;1775;p92" descr="Image result for splunk logo"/>
          <p:cNvPicPr preferRelativeResize="0"/>
          <p:nvPr/>
        </p:nvPicPr>
        <p:blipFill rotWithShape="1">
          <a:blip r:embed="rId13">
            <a:alphaModFix/>
          </a:blip>
          <a:srcRect/>
          <a:stretch/>
        </p:blipFill>
        <p:spPr>
          <a:xfrm>
            <a:off x="15493785" y="5863817"/>
            <a:ext cx="904967" cy="273759"/>
          </a:xfrm>
          <a:prstGeom prst="rect">
            <a:avLst/>
          </a:prstGeom>
          <a:noFill/>
          <a:ln>
            <a:noFill/>
          </a:ln>
        </p:spPr>
      </p:pic>
      <p:pic>
        <p:nvPicPr>
          <p:cNvPr id="1776" name="Google Shape;1776;p92"/>
          <p:cNvPicPr preferRelativeResize="0"/>
          <p:nvPr/>
        </p:nvPicPr>
        <p:blipFill rotWithShape="1">
          <a:blip r:embed="rId14">
            <a:alphaModFix/>
          </a:blip>
          <a:srcRect/>
          <a:stretch/>
        </p:blipFill>
        <p:spPr>
          <a:xfrm>
            <a:off x="12708351" y="6510060"/>
            <a:ext cx="542496" cy="542494"/>
          </a:xfrm>
          <a:prstGeom prst="rect">
            <a:avLst/>
          </a:prstGeom>
          <a:noFill/>
          <a:ln>
            <a:noFill/>
          </a:ln>
        </p:spPr>
      </p:pic>
      <p:sp>
        <p:nvSpPr>
          <p:cNvPr id="1777" name="Google Shape;1777;p92"/>
          <p:cNvSpPr txBox="1"/>
          <p:nvPr/>
        </p:nvSpPr>
        <p:spPr>
          <a:xfrm>
            <a:off x="12419541" y="7114427"/>
            <a:ext cx="1228025" cy="5080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Long-term Data Store</a:t>
            </a:r>
            <a:endParaRPr/>
          </a:p>
        </p:txBody>
      </p:sp>
      <p:pic>
        <p:nvPicPr>
          <p:cNvPr id="1778" name="Google Shape;1778;p92"/>
          <p:cNvPicPr preferRelativeResize="0"/>
          <p:nvPr/>
        </p:nvPicPr>
        <p:blipFill rotWithShape="1">
          <a:blip r:embed="rId15">
            <a:alphaModFix/>
          </a:blip>
          <a:srcRect/>
          <a:stretch/>
        </p:blipFill>
        <p:spPr>
          <a:xfrm>
            <a:off x="16240462" y="6574760"/>
            <a:ext cx="707151" cy="413125"/>
          </a:xfrm>
          <a:prstGeom prst="rect">
            <a:avLst/>
          </a:prstGeom>
          <a:noFill/>
          <a:ln>
            <a:noFill/>
          </a:ln>
        </p:spPr>
      </p:pic>
      <p:sp>
        <p:nvSpPr>
          <p:cNvPr id="1779" name="Google Shape;1779;p92"/>
          <p:cNvSpPr txBox="1"/>
          <p:nvPr/>
        </p:nvSpPr>
        <p:spPr>
          <a:xfrm>
            <a:off x="15730306" y="7098370"/>
            <a:ext cx="1727535" cy="50801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500">
                <a:solidFill>
                  <a:srgbClr val="000000"/>
                </a:solidFill>
                <a:latin typeface="Trebuchet MS"/>
                <a:ea typeface="Trebuchet MS"/>
                <a:cs typeface="Trebuchet MS"/>
                <a:sym typeface="Trebuchet MS"/>
              </a:rPr>
              <a:t>Network </a:t>
            </a:r>
            <a:br>
              <a:rPr lang="en-US" sz="1500">
                <a:solidFill>
                  <a:srgbClr val="000000"/>
                </a:solidFill>
                <a:latin typeface="Trebuchet MS"/>
                <a:ea typeface="Trebuchet MS"/>
                <a:cs typeface="Trebuchet MS"/>
                <a:sym typeface="Trebuchet MS"/>
              </a:rPr>
            </a:br>
            <a:r>
              <a:rPr lang="en-US" sz="1500">
                <a:solidFill>
                  <a:srgbClr val="000000"/>
                </a:solidFill>
                <a:latin typeface="Trebuchet MS"/>
                <a:ea typeface="Trebuchet MS"/>
                <a:cs typeface="Trebuchet MS"/>
                <a:sym typeface="Trebuchet MS"/>
              </a:rPr>
              <a:t>Sensors</a:t>
            </a:r>
            <a:endParaRPr/>
          </a:p>
        </p:txBody>
      </p:sp>
      <p:pic>
        <p:nvPicPr>
          <p:cNvPr id="1780" name="Google Shape;1780;p92"/>
          <p:cNvPicPr preferRelativeResize="0"/>
          <p:nvPr/>
        </p:nvPicPr>
        <p:blipFill rotWithShape="1">
          <a:blip r:embed="rId16">
            <a:alphaModFix/>
          </a:blip>
          <a:srcRect/>
          <a:stretch/>
        </p:blipFill>
        <p:spPr>
          <a:xfrm>
            <a:off x="14217530" y="6322036"/>
            <a:ext cx="1142600" cy="563488"/>
          </a:xfrm>
          <a:prstGeom prst="rect">
            <a:avLst/>
          </a:prstGeom>
          <a:noFill/>
          <a:ln>
            <a:noFill/>
          </a:ln>
        </p:spPr>
      </p:pic>
      <p:pic>
        <p:nvPicPr>
          <p:cNvPr id="1781" name="Google Shape;1781;p92"/>
          <p:cNvPicPr preferRelativeResize="0"/>
          <p:nvPr/>
        </p:nvPicPr>
        <p:blipFill rotWithShape="1">
          <a:blip r:embed="rId17">
            <a:alphaModFix/>
          </a:blip>
          <a:srcRect/>
          <a:stretch/>
        </p:blipFill>
        <p:spPr>
          <a:xfrm>
            <a:off x="14327525" y="7222811"/>
            <a:ext cx="863114" cy="258935"/>
          </a:xfrm>
          <a:prstGeom prst="rect">
            <a:avLst/>
          </a:prstGeom>
          <a:noFill/>
          <a:ln>
            <a:noFill/>
          </a:ln>
        </p:spPr>
      </p:pic>
      <p:pic>
        <p:nvPicPr>
          <p:cNvPr id="1782" name="Google Shape;1782;p92"/>
          <p:cNvPicPr preferRelativeResize="0"/>
          <p:nvPr/>
        </p:nvPicPr>
        <p:blipFill rotWithShape="1">
          <a:blip r:embed="rId18">
            <a:alphaModFix/>
          </a:blip>
          <a:srcRect/>
          <a:stretch/>
        </p:blipFill>
        <p:spPr>
          <a:xfrm>
            <a:off x="14643463" y="6809533"/>
            <a:ext cx="293159" cy="307313"/>
          </a:xfrm>
          <a:prstGeom prst="rect">
            <a:avLst/>
          </a:prstGeom>
          <a:noFill/>
          <a:ln>
            <a:noFill/>
          </a:ln>
        </p:spPr>
      </p:pic>
      <p:grpSp>
        <p:nvGrpSpPr>
          <p:cNvPr id="1783" name="Google Shape;1783;p92"/>
          <p:cNvGrpSpPr/>
          <p:nvPr/>
        </p:nvGrpSpPr>
        <p:grpSpPr>
          <a:xfrm>
            <a:off x="10500405" y="7641035"/>
            <a:ext cx="4317779" cy="281178"/>
            <a:chOff x="1906772" y="5658705"/>
            <a:chExt cx="4974300" cy="145409"/>
          </a:xfrm>
        </p:grpSpPr>
        <p:cxnSp>
          <p:nvCxnSpPr>
            <p:cNvPr id="1784" name="Google Shape;1784;p92"/>
            <p:cNvCxnSpPr/>
            <p:nvPr/>
          </p:nvCxnSpPr>
          <p:spPr>
            <a:xfrm>
              <a:off x="1906772" y="5804114"/>
              <a:ext cx="4974300" cy="0"/>
            </a:xfrm>
            <a:prstGeom prst="straightConnector1">
              <a:avLst/>
            </a:prstGeom>
            <a:noFill/>
            <a:ln w="28575" cap="flat" cmpd="sng">
              <a:solidFill>
                <a:srgbClr val="B3B3B3"/>
              </a:solidFill>
              <a:prstDash val="solid"/>
              <a:round/>
              <a:headEnd type="none" w="sm" len="sm"/>
              <a:tailEnd type="none" w="sm" len="sm"/>
            </a:ln>
          </p:spPr>
        </p:cxnSp>
        <p:cxnSp>
          <p:nvCxnSpPr>
            <p:cNvPr id="1785" name="Google Shape;1785;p92"/>
            <p:cNvCxnSpPr/>
            <p:nvPr/>
          </p:nvCxnSpPr>
          <p:spPr>
            <a:xfrm rot="10800000">
              <a:off x="1918825" y="5658705"/>
              <a:ext cx="0" cy="137100"/>
            </a:xfrm>
            <a:prstGeom prst="straightConnector1">
              <a:avLst/>
            </a:prstGeom>
            <a:noFill/>
            <a:ln w="28575" cap="flat" cmpd="sng">
              <a:solidFill>
                <a:srgbClr val="B3B3B3"/>
              </a:solidFill>
              <a:prstDash val="solid"/>
              <a:round/>
              <a:headEnd type="none" w="sm" len="sm"/>
              <a:tailEnd type="triangle" w="med" len="med"/>
            </a:ln>
          </p:spPr>
        </p:cxnSp>
        <p:cxnSp>
          <p:nvCxnSpPr>
            <p:cNvPr id="1786" name="Google Shape;1786;p92"/>
            <p:cNvCxnSpPr/>
            <p:nvPr/>
          </p:nvCxnSpPr>
          <p:spPr>
            <a:xfrm rot="10800000">
              <a:off x="6866511" y="5658705"/>
              <a:ext cx="0" cy="137100"/>
            </a:xfrm>
            <a:prstGeom prst="straightConnector1">
              <a:avLst/>
            </a:prstGeom>
            <a:noFill/>
            <a:ln w="28575" cap="flat" cmpd="sng">
              <a:solidFill>
                <a:srgbClr val="B3B3B3"/>
              </a:solidFill>
              <a:prstDash val="solid"/>
              <a:round/>
              <a:headEnd type="none" w="sm" len="sm"/>
              <a:tailEnd type="triangle" w="med" len="med"/>
            </a:ln>
          </p:spPr>
        </p:cxnSp>
      </p:grpSp>
      <p:grpSp>
        <p:nvGrpSpPr>
          <p:cNvPr id="1787" name="Google Shape;1787;p92"/>
          <p:cNvGrpSpPr/>
          <p:nvPr/>
        </p:nvGrpSpPr>
        <p:grpSpPr>
          <a:xfrm>
            <a:off x="10191402" y="7641026"/>
            <a:ext cx="6397803" cy="426555"/>
            <a:chOff x="1720352" y="5658670"/>
            <a:chExt cx="7031700" cy="295563"/>
          </a:xfrm>
        </p:grpSpPr>
        <p:cxnSp>
          <p:nvCxnSpPr>
            <p:cNvPr id="1788" name="Google Shape;1788;p92"/>
            <p:cNvCxnSpPr/>
            <p:nvPr/>
          </p:nvCxnSpPr>
          <p:spPr>
            <a:xfrm rot="10800000">
              <a:off x="1734528" y="5658733"/>
              <a:ext cx="0" cy="295500"/>
            </a:xfrm>
            <a:prstGeom prst="straightConnector1">
              <a:avLst/>
            </a:prstGeom>
            <a:noFill/>
            <a:ln w="28575" cap="flat" cmpd="sng">
              <a:solidFill>
                <a:srgbClr val="B3B3B3"/>
              </a:solidFill>
              <a:prstDash val="solid"/>
              <a:round/>
              <a:headEnd type="none" w="sm" len="sm"/>
              <a:tailEnd type="triangle" w="med" len="med"/>
            </a:ln>
          </p:spPr>
        </p:cxnSp>
        <p:cxnSp>
          <p:nvCxnSpPr>
            <p:cNvPr id="1789" name="Google Shape;1789;p92"/>
            <p:cNvCxnSpPr/>
            <p:nvPr/>
          </p:nvCxnSpPr>
          <p:spPr>
            <a:xfrm>
              <a:off x="1720352" y="5952970"/>
              <a:ext cx="7031700" cy="0"/>
            </a:xfrm>
            <a:prstGeom prst="straightConnector1">
              <a:avLst/>
            </a:prstGeom>
            <a:noFill/>
            <a:ln w="28575" cap="flat" cmpd="sng">
              <a:solidFill>
                <a:srgbClr val="B3B3B3"/>
              </a:solidFill>
              <a:prstDash val="solid"/>
              <a:round/>
              <a:headEnd type="none" w="sm" len="sm"/>
              <a:tailEnd type="none" w="sm" len="sm"/>
            </a:ln>
          </p:spPr>
        </p:cxnSp>
        <p:cxnSp>
          <p:nvCxnSpPr>
            <p:cNvPr id="1790" name="Google Shape;1790;p92"/>
            <p:cNvCxnSpPr/>
            <p:nvPr/>
          </p:nvCxnSpPr>
          <p:spPr>
            <a:xfrm rot="10800000">
              <a:off x="8752021" y="5658670"/>
              <a:ext cx="0" cy="294300"/>
            </a:xfrm>
            <a:prstGeom prst="straightConnector1">
              <a:avLst/>
            </a:prstGeom>
            <a:noFill/>
            <a:ln w="28575" cap="flat" cmpd="sng">
              <a:solidFill>
                <a:srgbClr val="B3B3B3"/>
              </a:solidFill>
              <a:prstDash val="solid"/>
              <a:round/>
              <a:headEnd type="none" w="sm" len="sm"/>
              <a:tailEnd type="none" w="sm" len="sm"/>
            </a:ln>
          </p:spPr>
        </p:cxnSp>
      </p:grpSp>
      <p:sp>
        <p:nvSpPr>
          <p:cNvPr id="1791" name="Google Shape;1791;p92"/>
          <p:cNvSpPr/>
          <p:nvPr/>
        </p:nvSpPr>
        <p:spPr>
          <a:xfrm>
            <a:off x="9250432" y="5345590"/>
            <a:ext cx="2102542" cy="2154543"/>
          </a:xfrm>
          <a:prstGeom prst="rect">
            <a:avLst/>
          </a:prstGeom>
          <a:noFill/>
          <a:ln w="12700" cap="flat" cmpd="sng">
            <a:solidFill>
              <a:srgbClr val="FFC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333">
              <a:solidFill>
                <a:srgbClr val="FFFFFF"/>
              </a:solidFill>
              <a:latin typeface="Arial"/>
              <a:ea typeface="Arial"/>
              <a:cs typeface="Arial"/>
              <a:sym typeface="Arial"/>
            </a:endParaRPr>
          </a:p>
        </p:txBody>
      </p:sp>
      <p:grpSp>
        <p:nvGrpSpPr>
          <p:cNvPr id="1792" name="Google Shape;1792;p92"/>
          <p:cNvGrpSpPr/>
          <p:nvPr/>
        </p:nvGrpSpPr>
        <p:grpSpPr>
          <a:xfrm>
            <a:off x="9329177" y="4663416"/>
            <a:ext cx="1986540" cy="2680035"/>
            <a:chOff x="5555802" y="2797993"/>
            <a:chExt cx="1191900" cy="1607989"/>
          </a:xfrm>
        </p:grpSpPr>
        <p:pic>
          <p:nvPicPr>
            <p:cNvPr id="1793" name="Google Shape;1793;p92" descr="A close up of a logo&#10;&#10;Description automatically generated"/>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5613262" y="3401611"/>
              <a:ext cx="1119633" cy="248082"/>
            </a:xfrm>
            <a:prstGeom prst="rect">
              <a:avLst/>
            </a:prstGeom>
            <a:noFill/>
            <a:ln>
              <a:noFill/>
            </a:ln>
          </p:spPr>
        </p:pic>
        <p:pic>
          <p:nvPicPr>
            <p:cNvPr id="1794" name="Google Shape;1794;p92"/>
            <p:cNvPicPr preferRelativeResize="0"/>
            <p:nvPr/>
          </p:nvPicPr>
          <p:blipFill rotWithShape="1">
            <a:blip r:embed="rId20" cstate="email">
              <a:alphaModFix/>
              <a:extLst>
                <a:ext uri="{28A0092B-C50C-407E-A947-70E740481C1C}">
                  <a14:useLocalDpi xmlns:a14="http://schemas.microsoft.com/office/drawing/2010/main"/>
                </a:ext>
              </a:extLst>
            </a:blip>
            <a:srcRect/>
            <a:stretch/>
          </p:blipFill>
          <p:spPr>
            <a:xfrm>
              <a:off x="5732475" y="3785596"/>
              <a:ext cx="881208" cy="277874"/>
            </a:xfrm>
            <a:prstGeom prst="rect">
              <a:avLst/>
            </a:prstGeom>
            <a:noFill/>
            <a:ln>
              <a:noFill/>
            </a:ln>
          </p:spPr>
        </p:pic>
        <p:sp>
          <p:nvSpPr>
            <p:cNvPr id="1795" name="Google Shape;1795;p92"/>
            <p:cNvSpPr txBox="1"/>
            <p:nvPr/>
          </p:nvSpPr>
          <p:spPr>
            <a:xfrm>
              <a:off x="5555802" y="4212182"/>
              <a:ext cx="1191900" cy="19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500">
                  <a:solidFill>
                    <a:schemeClr val="lt1"/>
                  </a:solidFill>
                  <a:latin typeface="Trebuchet MS"/>
                  <a:ea typeface="Trebuchet MS"/>
                  <a:cs typeface="Trebuchet MS"/>
                  <a:sym typeface="Trebuchet MS"/>
                </a:rPr>
                <a:t>GPU-target Packages</a:t>
              </a:r>
              <a:endParaRPr/>
            </a:p>
          </p:txBody>
        </p:sp>
        <p:pic>
          <p:nvPicPr>
            <p:cNvPr id="1796" name="Google Shape;1796;p92"/>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5869098" y="2797993"/>
              <a:ext cx="569333" cy="348571"/>
            </a:xfrm>
            <a:prstGeom prst="rect">
              <a:avLst/>
            </a:prstGeom>
            <a:noFill/>
            <a:ln>
              <a:noFill/>
            </a:ln>
          </p:spPr>
        </p:pic>
      </p:grpSp>
      <p:pic>
        <p:nvPicPr>
          <p:cNvPr id="1797" name="Google Shape;1797;p92"/>
          <p:cNvPicPr preferRelativeResize="0"/>
          <p:nvPr/>
        </p:nvPicPr>
        <p:blipFill rotWithShape="1">
          <a:blip r:embed="rId22">
            <a:alphaModFix/>
          </a:blip>
          <a:srcRect/>
          <a:stretch/>
        </p:blipFill>
        <p:spPr>
          <a:xfrm>
            <a:off x="16500998" y="4525040"/>
            <a:ext cx="379209" cy="436722"/>
          </a:xfrm>
          <a:prstGeom prst="rect">
            <a:avLst/>
          </a:prstGeom>
          <a:noFill/>
          <a:ln>
            <a:noFill/>
          </a:ln>
        </p:spPr>
      </p:pic>
      <p:pic>
        <p:nvPicPr>
          <p:cNvPr id="1798" name="Google Shape;1798;p92"/>
          <p:cNvPicPr preferRelativeResize="0"/>
          <p:nvPr/>
        </p:nvPicPr>
        <p:blipFill rotWithShape="1">
          <a:blip r:embed="rId23">
            <a:alphaModFix/>
          </a:blip>
          <a:srcRect/>
          <a:stretch/>
        </p:blipFill>
        <p:spPr>
          <a:xfrm>
            <a:off x="16231544" y="5109488"/>
            <a:ext cx="497662" cy="497662"/>
          </a:xfrm>
          <a:prstGeom prst="rect">
            <a:avLst/>
          </a:prstGeom>
          <a:noFill/>
          <a:ln>
            <a:noFill/>
          </a:ln>
        </p:spPr>
      </p:pic>
      <p:pic>
        <p:nvPicPr>
          <p:cNvPr id="1799" name="Google Shape;1799;p92"/>
          <p:cNvPicPr preferRelativeResize="0"/>
          <p:nvPr/>
        </p:nvPicPr>
        <p:blipFill rotWithShape="1">
          <a:blip r:embed="rId24">
            <a:alphaModFix/>
          </a:blip>
          <a:srcRect/>
          <a:stretch/>
        </p:blipFill>
        <p:spPr>
          <a:xfrm>
            <a:off x="16799533" y="5115306"/>
            <a:ext cx="478498" cy="478498"/>
          </a:xfrm>
          <a:prstGeom prst="rect">
            <a:avLst/>
          </a:prstGeom>
          <a:noFill/>
          <a:ln>
            <a:noFill/>
          </a:ln>
        </p:spPr>
      </p:pic>
      <p:pic>
        <p:nvPicPr>
          <p:cNvPr id="1800" name="Google Shape;1800;p92"/>
          <p:cNvPicPr preferRelativeResize="0"/>
          <p:nvPr/>
        </p:nvPicPr>
        <p:blipFill rotWithShape="1">
          <a:blip r:embed="rId25">
            <a:alphaModFix/>
          </a:blip>
          <a:srcRect/>
          <a:stretch/>
        </p:blipFill>
        <p:spPr>
          <a:xfrm>
            <a:off x="16594139" y="5730546"/>
            <a:ext cx="752116" cy="440180"/>
          </a:xfrm>
          <a:prstGeom prst="rect">
            <a:avLst/>
          </a:prstGeom>
          <a:noFill/>
          <a:ln>
            <a:noFill/>
          </a:ln>
        </p:spPr>
      </p:pic>
      <p:sp>
        <p:nvSpPr>
          <p:cNvPr id="1801" name="Google Shape;1801;p92"/>
          <p:cNvSpPr txBox="1"/>
          <p:nvPr/>
        </p:nvSpPr>
        <p:spPr>
          <a:xfrm>
            <a:off x="12277077" y="5695175"/>
            <a:ext cx="1253100" cy="507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1500">
                <a:latin typeface="Trebuchet MS"/>
                <a:ea typeface="Trebuchet MS"/>
                <a:cs typeface="Trebuchet MS"/>
                <a:sym typeface="Trebuchet MS"/>
              </a:rPr>
              <a:t>SIEM/IDS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05"/>
        <p:cNvGrpSpPr/>
        <p:nvPr/>
      </p:nvGrpSpPr>
      <p:grpSpPr>
        <a:xfrm>
          <a:off x="0" y="0"/>
          <a:ext cx="0" cy="0"/>
          <a:chOff x="0" y="0"/>
          <a:chExt cx="0" cy="0"/>
        </a:xfrm>
      </p:grpSpPr>
      <p:sp>
        <p:nvSpPr>
          <p:cNvPr id="1806" name="Google Shape;1806;p93"/>
          <p:cNvSpPr/>
          <p:nvPr/>
        </p:nvSpPr>
        <p:spPr>
          <a:xfrm>
            <a:off x="1651705" y="8198982"/>
            <a:ext cx="8410500" cy="860400"/>
          </a:xfrm>
          <a:prstGeom prst="rect">
            <a:avLst/>
          </a:prstGeom>
          <a:solidFill>
            <a:schemeClr val="accent4"/>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a:t>
            </a:r>
            <a:endParaRPr sz="3000">
              <a:solidFill>
                <a:schemeClr val="lt1"/>
              </a:solidFill>
              <a:latin typeface="Arial"/>
              <a:ea typeface="Arial"/>
              <a:cs typeface="Arial"/>
              <a:sym typeface="Arial"/>
            </a:endParaRPr>
          </a:p>
        </p:txBody>
      </p:sp>
      <p:sp>
        <p:nvSpPr>
          <p:cNvPr id="1807" name="Google Shape;1807;p93"/>
          <p:cNvSpPr/>
          <p:nvPr/>
        </p:nvSpPr>
        <p:spPr>
          <a:xfrm>
            <a:off x="1651542" y="3940058"/>
            <a:ext cx="8410500" cy="860400"/>
          </a:xfrm>
          <a:prstGeom prst="rect">
            <a:avLst/>
          </a:prstGeom>
          <a:solidFill>
            <a:srgbClr val="21A1B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Python</a:t>
            </a:r>
            <a:endParaRPr sz="3000" b="0" i="0" u="none" strike="noStrike" cap="none">
              <a:solidFill>
                <a:srgbClr val="FFFFFF"/>
              </a:solidFill>
              <a:latin typeface="Trebuchet MS"/>
              <a:ea typeface="Trebuchet MS"/>
              <a:cs typeface="Trebuchet MS"/>
              <a:sym typeface="Trebuchet MS"/>
            </a:endParaRPr>
          </a:p>
        </p:txBody>
      </p:sp>
      <p:sp>
        <p:nvSpPr>
          <p:cNvPr id="1808" name="Google Shape;1808;p93"/>
          <p:cNvSpPr/>
          <p:nvPr/>
        </p:nvSpPr>
        <p:spPr>
          <a:xfrm>
            <a:off x="1651542" y="5004790"/>
            <a:ext cx="8410500" cy="860400"/>
          </a:xfrm>
          <a:prstGeom prst="rect">
            <a:avLst/>
          </a:prstGeom>
          <a:solidFill>
            <a:schemeClr val="lt2"/>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Cython</a:t>
            </a:r>
            <a:endParaRPr sz="3000" b="0" i="0" u="none" strike="noStrike" cap="none">
              <a:solidFill>
                <a:srgbClr val="FFFFFF"/>
              </a:solidFill>
              <a:latin typeface="Trebuchet MS"/>
              <a:ea typeface="Trebuchet MS"/>
              <a:cs typeface="Trebuchet MS"/>
              <a:sym typeface="Trebuchet MS"/>
            </a:endParaRPr>
          </a:p>
        </p:txBody>
      </p:sp>
      <p:grpSp>
        <p:nvGrpSpPr>
          <p:cNvPr id="1809" name="Google Shape;1809;p93"/>
          <p:cNvGrpSpPr/>
          <p:nvPr/>
        </p:nvGrpSpPr>
        <p:grpSpPr>
          <a:xfrm>
            <a:off x="1651542" y="6069500"/>
            <a:ext cx="8410983" cy="1925150"/>
            <a:chOff x="1651542" y="6069500"/>
            <a:chExt cx="8410983" cy="1925150"/>
          </a:xfrm>
        </p:grpSpPr>
        <p:sp>
          <p:nvSpPr>
            <p:cNvPr id="1810" name="Google Shape;1810;p93"/>
            <p:cNvSpPr/>
            <p:nvPr/>
          </p:nvSpPr>
          <p:spPr>
            <a:xfrm>
              <a:off x="1651542" y="7134250"/>
              <a:ext cx="8410500" cy="8604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CUDA Libraries</a:t>
              </a:r>
              <a:endParaRPr sz="3000">
                <a:solidFill>
                  <a:schemeClr val="lt1"/>
                </a:solidFill>
                <a:latin typeface="Arial"/>
                <a:ea typeface="Arial"/>
                <a:cs typeface="Arial"/>
                <a:sym typeface="Arial"/>
              </a:endParaRPr>
            </a:p>
          </p:txBody>
        </p:sp>
        <p:sp>
          <p:nvSpPr>
            <p:cNvPr id="1811" name="Google Shape;1811;p93"/>
            <p:cNvSpPr/>
            <p:nvPr/>
          </p:nvSpPr>
          <p:spPr>
            <a:xfrm>
              <a:off x="7367925" y="6069500"/>
              <a:ext cx="2694600" cy="1182900"/>
            </a:xfrm>
            <a:prstGeom prst="rect">
              <a:avLst/>
            </a:prstGeom>
            <a:solidFill>
              <a:srgbClr val="8B8B8B"/>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endParaRPr sz="3000">
                <a:solidFill>
                  <a:schemeClr val="lt1"/>
                </a:solidFill>
                <a:latin typeface="Arial"/>
                <a:ea typeface="Arial"/>
                <a:cs typeface="Arial"/>
                <a:sym typeface="Arial"/>
              </a:endParaRPr>
            </a:p>
          </p:txBody>
        </p:sp>
      </p:grpSp>
      <p:sp>
        <p:nvSpPr>
          <p:cNvPr id="1812" name="Google Shape;1812;p93"/>
          <p:cNvSpPr/>
          <p:nvPr/>
        </p:nvSpPr>
        <p:spPr>
          <a:xfrm>
            <a:off x="1651540" y="2875328"/>
            <a:ext cx="8410500" cy="860400"/>
          </a:xfrm>
          <a:prstGeom prst="rect">
            <a:avLst/>
          </a:prstGeom>
          <a:solidFill>
            <a:schemeClr val="accent1"/>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CLX Applications / Use Cases</a:t>
            </a:r>
            <a:endParaRPr sz="3000" b="0" i="0" u="none" strike="noStrike" cap="none">
              <a:solidFill>
                <a:srgbClr val="FFFFFF"/>
              </a:solidFill>
              <a:latin typeface="Trebuchet MS"/>
              <a:ea typeface="Trebuchet MS"/>
              <a:cs typeface="Trebuchet MS"/>
              <a:sym typeface="Trebuchet MS"/>
            </a:endParaRPr>
          </a:p>
        </p:txBody>
      </p:sp>
      <p:grpSp>
        <p:nvGrpSpPr>
          <p:cNvPr id="1813" name="Google Shape;1813;p93"/>
          <p:cNvGrpSpPr/>
          <p:nvPr/>
        </p:nvGrpSpPr>
        <p:grpSpPr>
          <a:xfrm>
            <a:off x="1651550" y="6069500"/>
            <a:ext cx="5552775" cy="860412"/>
            <a:chOff x="1651550" y="6069500"/>
            <a:chExt cx="5552775" cy="860412"/>
          </a:xfrm>
        </p:grpSpPr>
        <p:sp>
          <p:nvSpPr>
            <p:cNvPr id="1814" name="Google Shape;1814;p93"/>
            <p:cNvSpPr/>
            <p:nvPr/>
          </p:nvSpPr>
          <p:spPr>
            <a:xfrm>
              <a:off x="1651550" y="6069512"/>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FFFFFF"/>
                  </a:solidFill>
                  <a:latin typeface="Trebuchet MS"/>
                  <a:ea typeface="Trebuchet MS"/>
                  <a:cs typeface="Trebuchet MS"/>
                  <a:sym typeface="Trebuchet MS"/>
                </a:rPr>
                <a:t>RAPIDS</a:t>
              </a:r>
              <a:endParaRPr sz="3000">
                <a:solidFill>
                  <a:schemeClr val="lt1"/>
                </a:solidFill>
                <a:latin typeface="Arial"/>
                <a:ea typeface="Arial"/>
                <a:cs typeface="Arial"/>
                <a:sym typeface="Arial"/>
              </a:endParaRPr>
            </a:p>
          </p:txBody>
        </p:sp>
        <p:sp>
          <p:nvSpPr>
            <p:cNvPr id="1815" name="Google Shape;1815;p93"/>
            <p:cNvSpPr/>
            <p:nvPr/>
          </p:nvSpPr>
          <p:spPr>
            <a:xfrm>
              <a:off x="4509725" y="6069500"/>
              <a:ext cx="2694600" cy="860400"/>
            </a:xfrm>
            <a:prstGeom prst="rect">
              <a:avLst/>
            </a:prstGeom>
            <a:solidFill>
              <a:srgbClr val="A764F9"/>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a:solidFill>
                    <a:srgbClr val="FFFFFF"/>
                  </a:solidFill>
                  <a:latin typeface="Trebuchet MS"/>
                  <a:ea typeface="Trebuchet MS"/>
                  <a:cs typeface="Trebuchet MS"/>
                  <a:sym typeface="Trebuchet MS"/>
                </a:rPr>
                <a:t>GPU Packages</a:t>
              </a:r>
              <a:endParaRPr sz="3000">
                <a:solidFill>
                  <a:schemeClr val="lt1"/>
                </a:solidFill>
                <a:latin typeface="Arial"/>
                <a:ea typeface="Arial"/>
                <a:cs typeface="Arial"/>
                <a:sym typeface="Arial"/>
              </a:endParaRPr>
            </a:p>
          </p:txBody>
        </p:sp>
      </p:grpSp>
      <p:sp>
        <p:nvSpPr>
          <p:cNvPr id="1816" name="Google Shape;1816;p93"/>
          <p:cNvSpPr/>
          <p:nvPr/>
        </p:nvSpPr>
        <p:spPr>
          <a:xfrm>
            <a:off x="12556719" y="2875797"/>
            <a:ext cx="4079400" cy="2562900"/>
          </a:xfrm>
          <a:prstGeom prst="rect">
            <a:avLst/>
          </a:prstGeom>
          <a:solidFill>
            <a:schemeClr val="accent5"/>
          </a:solidFill>
          <a:ln>
            <a:noFill/>
          </a:ln>
        </p:spPr>
        <p:txBody>
          <a:bodyPr spcFirstLastPara="1" wrap="square" lIns="152375" tIns="76175" rIns="152375" bIns="76175" anchor="ctr" anchorCtr="0">
            <a:noAutofit/>
          </a:bodyPr>
          <a:lstStyle/>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Security Products </a:t>
            </a:r>
            <a:endParaRPr sz="3000" b="0" i="0" u="none" strike="noStrike" cap="none">
              <a:solidFill>
                <a:srgbClr val="4D4D4D"/>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FFFFFF"/>
              </a:buClr>
              <a:buSzPts val="3000"/>
              <a:buFont typeface="Trebuchet MS"/>
              <a:buNone/>
            </a:pPr>
            <a:r>
              <a:rPr lang="en-US" sz="3000" b="0" i="0" u="none" strike="noStrike" cap="none">
                <a:solidFill>
                  <a:srgbClr val="4D4D4D"/>
                </a:solidFill>
                <a:latin typeface="Trebuchet MS"/>
                <a:ea typeface="Trebuchet MS"/>
                <a:cs typeface="Trebuchet MS"/>
                <a:sym typeface="Trebuchet MS"/>
              </a:rPr>
              <a:t>and SIEMs</a:t>
            </a:r>
            <a:endParaRPr sz="3000" b="0" i="0" u="none" strike="noStrike" cap="none">
              <a:solidFill>
                <a:srgbClr val="4D4D4D"/>
              </a:solidFill>
              <a:latin typeface="Trebuchet MS"/>
              <a:ea typeface="Trebuchet MS"/>
              <a:cs typeface="Trebuchet MS"/>
              <a:sym typeface="Trebuchet MS"/>
            </a:endParaRPr>
          </a:p>
        </p:txBody>
      </p:sp>
      <p:sp>
        <p:nvSpPr>
          <p:cNvPr id="1817" name="Google Shape;1817;p93"/>
          <p:cNvSpPr txBox="1">
            <a:spLocks noGrp="1"/>
          </p:cNvSpPr>
          <p:nvPr>
            <p:ph type="title"/>
          </p:nvPr>
        </p:nvSpPr>
        <p:spPr>
          <a:xfrm>
            <a:off x="830580" y="1229044"/>
            <a:ext cx="16626900" cy="9849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CLX Technology Stack</a:t>
            </a:r>
            <a:endParaRPr/>
          </a:p>
        </p:txBody>
      </p:sp>
      <p:cxnSp>
        <p:nvCxnSpPr>
          <p:cNvPr id="1818" name="Google Shape;1818;p93"/>
          <p:cNvCxnSpPr/>
          <p:nvPr/>
        </p:nvCxnSpPr>
        <p:spPr>
          <a:xfrm>
            <a:off x="10233148" y="3305518"/>
            <a:ext cx="2152500" cy="0"/>
          </a:xfrm>
          <a:prstGeom prst="straightConnector1">
            <a:avLst/>
          </a:prstGeom>
          <a:noFill/>
          <a:ln w="31750" cap="flat" cmpd="sng">
            <a:solidFill>
              <a:srgbClr val="868686"/>
            </a:solidFill>
            <a:prstDash val="solid"/>
            <a:round/>
            <a:headEnd type="triangle" w="med" len="med"/>
            <a:tailEnd type="triangle" w="med" len="med"/>
          </a:ln>
        </p:spPr>
      </p:cxnSp>
      <p:cxnSp>
        <p:nvCxnSpPr>
          <p:cNvPr id="1819" name="Google Shape;1819;p93"/>
          <p:cNvCxnSpPr/>
          <p:nvPr/>
        </p:nvCxnSpPr>
        <p:spPr>
          <a:xfrm>
            <a:off x="10233136" y="4370243"/>
            <a:ext cx="2152500" cy="0"/>
          </a:xfrm>
          <a:prstGeom prst="straightConnector1">
            <a:avLst/>
          </a:prstGeom>
          <a:noFill/>
          <a:ln w="31750" cap="flat" cmpd="sng">
            <a:solidFill>
              <a:srgbClr val="868686"/>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94"/>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latin typeface="Trebuchet MS"/>
                <a:ea typeface="Trebuchet MS"/>
                <a:cs typeface="Trebuchet MS"/>
                <a:sym typeface="Trebuchet MS"/>
              </a:rPr>
              <a:t>CLX </a:t>
            </a:r>
            <a:r>
              <a:rPr lang="en-US"/>
              <a:t>Contains</a:t>
            </a:r>
            <a:r>
              <a:rPr lang="en-US">
                <a:latin typeface="Trebuchet MS"/>
                <a:ea typeface="Trebuchet MS"/>
                <a:cs typeface="Trebuchet MS"/>
                <a:sym typeface="Trebuchet MS"/>
              </a:rPr>
              <a:t> </a:t>
            </a:r>
            <a:r>
              <a:rPr lang="en-US"/>
              <a:t>Various</a:t>
            </a:r>
            <a:r>
              <a:rPr lang="en-US">
                <a:latin typeface="Trebuchet MS"/>
                <a:ea typeface="Trebuchet MS"/>
                <a:cs typeface="Trebuchet MS"/>
                <a:sym typeface="Trebuchet MS"/>
              </a:rPr>
              <a:t> </a:t>
            </a:r>
            <a:r>
              <a:rPr lang="en-US"/>
              <a:t>Use Cases and Connectors</a:t>
            </a:r>
            <a:endParaRPr/>
          </a:p>
        </p:txBody>
      </p:sp>
      <p:sp>
        <p:nvSpPr>
          <p:cNvPr id="1825" name="Google Shape;1825;p94"/>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latin typeface="Trebuchet MS"/>
                <a:ea typeface="Trebuchet MS"/>
                <a:cs typeface="Trebuchet MS"/>
                <a:sym typeface="Trebuchet MS"/>
              </a:rPr>
              <a:t>Example Notebooks Demonstrate RAPIDS for Cybersecurity Applications</a:t>
            </a:r>
            <a:endParaRPr/>
          </a:p>
        </p:txBody>
      </p:sp>
      <p:graphicFrame>
        <p:nvGraphicFramePr>
          <p:cNvPr id="1826" name="Google Shape;1826;p94"/>
          <p:cNvGraphicFramePr/>
          <p:nvPr>
            <p:extLst>
              <p:ext uri="{D42A27DB-BD31-4B8C-83A1-F6EECF244321}">
                <p14:modId xmlns:p14="http://schemas.microsoft.com/office/powerpoint/2010/main" val="829684087"/>
              </p:ext>
            </p:extLst>
          </p:nvPr>
        </p:nvGraphicFramePr>
        <p:xfrm>
          <a:off x="838227" y="2919412"/>
          <a:ext cx="10447000" cy="6169225"/>
        </p:xfrm>
        <a:graphic>
          <a:graphicData uri="http://schemas.openxmlformats.org/drawingml/2006/table">
            <a:tbl>
              <a:tblPr>
                <a:noFill/>
                <a:tableStyleId>{E7C69220-2CEC-46F6-9284-1F0EED2F1A4D}</a:tableStyleId>
              </a:tblPr>
              <a:tblGrid>
                <a:gridCol w="3314725">
                  <a:extLst>
                    <a:ext uri="{9D8B030D-6E8A-4147-A177-3AD203B41FA5}">
                      <a16:colId xmlns:a16="http://schemas.microsoft.com/office/drawing/2014/main" val="20000"/>
                    </a:ext>
                  </a:extLst>
                </a:gridCol>
                <a:gridCol w="2190275">
                  <a:extLst>
                    <a:ext uri="{9D8B030D-6E8A-4147-A177-3AD203B41FA5}">
                      <a16:colId xmlns:a16="http://schemas.microsoft.com/office/drawing/2014/main" val="20001"/>
                    </a:ext>
                  </a:extLst>
                </a:gridCol>
                <a:gridCol w="2471000">
                  <a:extLst>
                    <a:ext uri="{9D8B030D-6E8A-4147-A177-3AD203B41FA5}">
                      <a16:colId xmlns:a16="http://schemas.microsoft.com/office/drawing/2014/main" val="20002"/>
                    </a:ext>
                  </a:extLst>
                </a:gridCol>
                <a:gridCol w="2471000">
                  <a:extLst>
                    <a:ext uri="{9D8B030D-6E8A-4147-A177-3AD203B41FA5}">
                      <a16:colId xmlns:a16="http://schemas.microsoft.com/office/drawing/2014/main" val="20003"/>
                    </a:ext>
                  </a:extLst>
                </a:gridCol>
              </a:tblGrid>
              <a:tr h="458475">
                <a:tc>
                  <a:txBody>
                    <a:bodyPr/>
                    <a:lstStyle/>
                    <a:p>
                      <a:pPr marL="228600" marR="0" lvl="0" indent="0" algn="l"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CLX</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Type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2000" u="none" strike="noStrike" cap="none">
                          <a:solidFill>
                            <a:srgbClr val="FFFFFF"/>
                          </a:solidFill>
                        </a:rPr>
                        <a:t>Proof-of-Concept</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dk2"/>
                        </a:buClr>
                        <a:buSzPts val="1000"/>
                        <a:buFont typeface="Arial"/>
                        <a:buNone/>
                      </a:pPr>
                      <a:r>
                        <a:rPr lang="en-US" sz="2000" u="none" strike="noStrike" cap="none">
                          <a:solidFill>
                            <a:srgbClr val="FFFFFF"/>
                          </a:solidFill>
                        </a:rPr>
                        <a:t>Stable</a:t>
                      </a:r>
                      <a:endParaRPr sz="2000" u="none" strike="noStrike" cap="none">
                        <a:solidFill>
                          <a:srgbClr val="FFFFFF"/>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DGA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1"/>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Network Mapping</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dirty="0">
                          <a:solidFill>
                            <a:srgbClr val="868686"/>
                          </a:solidFill>
                        </a:rPr>
                        <a:t>Use Case</a:t>
                      </a:r>
                      <a:endParaRPr sz="1600" u="none" strike="noStrike" cap="none" dirty="0">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2"/>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Asset Classification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endParaRPr sz="2000" u="none" strike="noStrike" cap="none">
                        <a:solidFill>
                          <a:schemeClr val="dk2"/>
                        </a:solidFill>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Phishing Detection</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4"/>
                  </a:ext>
                </a:extLst>
              </a:tr>
              <a:tr h="55975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Security Alert Analysis</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Use Case</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515100">
                <a:tc>
                  <a:txBody>
                    <a:bodyPr/>
                    <a:lstStyle/>
                    <a:p>
                      <a:pPr marL="228600" marR="0" lvl="0" indent="0" algn="l" rtl="0">
                        <a:spcBef>
                          <a:spcPts val="0"/>
                        </a:spcBef>
                        <a:spcAft>
                          <a:spcPts val="0"/>
                        </a:spcAft>
                        <a:buClr>
                          <a:schemeClr val="dk2"/>
                        </a:buClr>
                        <a:buSzPts val="1000"/>
                        <a:buFont typeface="Arial"/>
                        <a:buNone/>
                      </a:pPr>
                      <a:r>
                        <a:rPr lang="en-US" sz="1600" b="1">
                          <a:solidFill>
                            <a:srgbClr val="868686"/>
                          </a:solidFill>
                        </a:rPr>
                        <a:t>Splunk Integration</a:t>
                      </a:r>
                      <a:endParaRPr sz="1600" b="1">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6"/>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u="none" strike="noStrike" cap="none">
                          <a:solidFill>
                            <a:srgbClr val="868686"/>
                          </a:solidFill>
                        </a:rPr>
                        <a:t>CLX Query</a:t>
                      </a:r>
                      <a:endParaRPr sz="1600" b="1"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Integration</a:t>
                      </a:r>
                      <a:endParaRPr sz="1600" u="none" strike="noStrike" cap="none">
                        <a:solidFill>
                          <a:srgbClr val="868686"/>
                        </a:solidFill>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75B900"/>
                        </a:highlight>
                        <a:latin typeface="Trebuchet MS"/>
                        <a:ea typeface="Trebuchet MS"/>
                        <a:cs typeface="Trebuchet MS"/>
                        <a:sym typeface="Trebuchet MS"/>
                      </a:endParaRPr>
                    </a:p>
                  </a:txBody>
                  <a:tcPr marL="25025" marR="25025" marT="16675" marB="16675" anchor="ctr">
                    <a:lnL w="9525" cap="flat" cmpd="sng">
                      <a:solidFill>
                        <a:srgbClr val="CCCCCC">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7"/>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cyBERT</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Log Parsing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Streaming ready</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8"/>
                  </a:ext>
                </a:extLst>
              </a:tr>
              <a:tr h="515100">
                <a:tc>
                  <a:txBody>
                    <a:bodyPr/>
                    <a:lstStyle/>
                    <a:p>
                      <a:pPr marL="228600" marR="0" lvl="0" indent="0" algn="l" rtl="0">
                        <a:lnSpc>
                          <a:spcPct val="100000"/>
                        </a:lnSpc>
                        <a:spcBef>
                          <a:spcPts val="0"/>
                        </a:spcBef>
                        <a:spcAft>
                          <a:spcPts val="0"/>
                        </a:spcAft>
                        <a:buClr>
                          <a:schemeClr val="dk2"/>
                        </a:buClr>
                        <a:buSzPts val="1100"/>
                        <a:buFont typeface="Arial"/>
                        <a:buNone/>
                      </a:pPr>
                      <a:r>
                        <a:rPr lang="en-US" sz="1600" b="1">
                          <a:solidFill>
                            <a:srgbClr val="868686"/>
                          </a:solidFill>
                        </a:rPr>
                        <a:t>GPU Subword Tokenizer</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Pre-Processing</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ctr" rtl="0">
                        <a:lnSpc>
                          <a:spcPct val="100000"/>
                        </a:lnSpc>
                        <a:spcBef>
                          <a:spcPts val="0"/>
                        </a:spcBef>
                        <a:spcAft>
                          <a:spcPts val="0"/>
                        </a:spcAft>
                        <a:buClr>
                          <a:srgbClr val="000000"/>
                        </a:buClr>
                        <a:buSzPts val="1600"/>
                        <a:buFont typeface="Arial"/>
                        <a:buNone/>
                      </a:pPr>
                      <a:r>
                        <a:rPr lang="en-US" sz="2000">
                          <a:latin typeface="Trebuchet MS"/>
                          <a:ea typeface="Trebuchet MS"/>
                          <a:cs typeface="Trebuchet MS"/>
                          <a:sym typeface="Trebuchet MS"/>
                        </a:rPr>
                        <a:t>Now in cuDF</a:t>
                      </a: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09"/>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IPv4</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6F4F8"/>
                    </a:solidFill>
                  </a:tcPr>
                </a:tc>
                <a:extLst>
                  <a:ext uri="{0D108BD9-81ED-4DB2-BD59-A6C34878D82A}">
                    <a16:rowId xmlns:a16="http://schemas.microsoft.com/office/drawing/2014/main" val="10010"/>
                  </a:ext>
                </a:extLst>
              </a:tr>
              <a:tr h="515100">
                <a:tc>
                  <a:txBody>
                    <a:bodyPr/>
                    <a:lstStyle/>
                    <a:p>
                      <a:pPr marL="228600" marR="0" lvl="0" indent="0" algn="l" rtl="0">
                        <a:lnSpc>
                          <a:spcPct val="100000"/>
                        </a:lnSpc>
                        <a:spcBef>
                          <a:spcPts val="0"/>
                        </a:spcBef>
                        <a:spcAft>
                          <a:spcPts val="0"/>
                        </a:spcAft>
                        <a:buClr>
                          <a:srgbClr val="000000"/>
                        </a:buClr>
                        <a:buSzPts val="1000"/>
                        <a:buFont typeface="Arial"/>
                        <a:buNone/>
                      </a:pPr>
                      <a:r>
                        <a:rPr lang="en-US" sz="1600" b="1">
                          <a:solidFill>
                            <a:srgbClr val="868686"/>
                          </a:solidFill>
                        </a:rPr>
                        <a:t>Accelerated DNS</a:t>
                      </a:r>
                      <a:endParaRPr sz="1600" b="1">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alpha val="0"/>
                        </a:srgbClr>
                      </a:solidFill>
                      <a:prstDash val="solid"/>
                      <a:round/>
                      <a:headEnd type="none" w="sm" len="sm"/>
                      <a:tailEnd type="none" w="sm" len="sm"/>
                    </a:lnB>
                    <a:solidFill>
                      <a:srgbClr val="FFFFFF"/>
                    </a:solidFill>
                  </a:tcPr>
                </a:tc>
                <a:tc>
                  <a:txBody>
                    <a:bodyPr/>
                    <a:lstStyle/>
                    <a:p>
                      <a:pPr marL="0" lvl="0" indent="0" algn="l" rtl="0">
                        <a:spcBef>
                          <a:spcPts val="0"/>
                        </a:spcBef>
                        <a:spcAft>
                          <a:spcPts val="0"/>
                        </a:spcAft>
                        <a:buClr>
                          <a:schemeClr val="dk2"/>
                        </a:buClr>
                        <a:buSzPts val="1600"/>
                        <a:buFont typeface="Arial"/>
                        <a:buNone/>
                      </a:pPr>
                      <a:r>
                        <a:rPr lang="en-US" sz="1600">
                          <a:solidFill>
                            <a:srgbClr val="868686"/>
                          </a:solidFill>
                        </a:rPr>
                        <a:t>Primitive</a:t>
                      </a:r>
                      <a:endParaRPr sz="1600" u="none" strike="noStrike" cap="none">
                        <a:solidFill>
                          <a:srgbClr val="868686"/>
                        </a:solidFill>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a:highlight>
                          <a:srgbClr val="00FF00"/>
                        </a:highlight>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tc>
                  <a:txBody>
                    <a:bodyPr/>
                    <a:lstStyle/>
                    <a:p>
                      <a:pPr marL="0" marR="0" lvl="0" indent="0" algn="l" rtl="0">
                        <a:lnSpc>
                          <a:spcPct val="100000"/>
                        </a:lnSpc>
                        <a:spcBef>
                          <a:spcPts val="0"/>
                        </a:spcBef>
                        <a:spcAft>
                          <a:spcPts val="0"/>
                        </a:spcAft>
                        <a:buClr>
                          <a:srgbClr val="000000"/>
                        </a:buClr>
                        <a:buSzPts val="1600"/>
                        <a:buFont typeface="Arial"/>
                        <a:buNone/>
                      </a:pPr>
                      <a:endParaRPr sz="2000" u="none" strike="noStrike" cap="none" dirty="0">
                        <a:latin typeface="Trebuchet MS"/>
                        <a:ea typeface="Trebuchet MS"/>
                        <a:cs typeface="Trebuchet MS"/>
                        <a:sym typeface="Trebuchet MS"/>
                      </a:endParaRPr>
                    </a:p>
                  </a:txBody>
                  <a:tcPr marL="25025" marR="25025" marT="16675" marB="1667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D6F4F8"/>
                    </a:solidFill>
                  </a:tcPr>
                </a:tc>
                <a:extLst>
                  <a:ext uri="{0D108BD9-81ED-4DB2-BD59-A6C34878D82A}">
                    <a16:rowId xmlns:a16="http://schemas.microsoft.com/office/drawing/2014/main" val="10011"/>
                  </a:ext>
                </a:extLst>
              </a:tr>
            </a:tbl>
          </a:graphicData>
        </a:graphic>
      </p:graphicFrame>
      <p:pic>
        <p:nvPicPr>
          <p:cNvPr id="1827" name="Google Shape;1827;p94"/>
          <p:cNvPicPr preferRelativeResize="0"/>
          <p:nvPr/>
        </p:nvPicPr>
        <p:blipFill rotWithShape="1">
          <a:blip r:embed="rId3">
            <a:alphaModFix/>
          </a:blip>
          <a:srcRect/>
          <a:stretch/>
        </p:blipFill>
        <p:spPr>
          <a:xfrm>
            <a:off x="11617660" y="2920962"/>
            <a:ext cx="3777209" cy="3083083"/>
          </a:xfrm>
          <a:prstGeom prst="rect">
            <a:avLst/>
          </a:prstGeom>
          <a:noFill/>
          <a:ln>
            <a:noFill/>
          </a:ln>
          <a:effectLst>
            <a:outerShdw blurRad="292100" dist="139700" dir="2700000" algn="tl" rotWithShape="0">
              <a:srgbClr val="333333">
                <a:alpha val="64709"/>
              </a:srgbClr>
            </a:outerShdw>
          </a:effectLst>
        </p:spPr>
      </p:pic>
      <p:pic>
        <p:nvPicPr>
          <p:cNvPr id="1828" name="Google Shape;1828;p9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143330" y="3658154"/>
            <a:ext cx="3583952" cy="2754992"/>
          </a:xfrm>
          <a:prstGeom prst="rect">
            <a:avLst/>
          </a:prstGeom>
          <a:noFill/>
          <a:ln>
            <a:noFill/>
          </a:ln>
          <a:effectLst>
            <a:outerShdw blurRad="292100" dist="139700" dir="2700000" algn="tl" rotWithShape="0">
              <a:srgbClr val="333333">
                <a:alpha val="64709"/>
              </a:srgbClr>
            </a:outerShdw>
          </a:effectLst>
        </p:spPr>
      </p:pic>
      <p:pic>
        <p:nvPicPr>
          <p:cNvPr id="1829" name="Google Shape;1829;p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2668999" y="4323835"/>
            <a:ext cx="3583954" cy="3769521"/>
          </a:xfrm>
          <a:prstGeom prst="rect">
            <a:avLst/>
          </a:prstGeom>
          <a:noFill/>
          <a:ln>
            <a:noFill/>
          </a:ln>
          <a:effectLst>
            <a:outerShdw blurRad="292100" dist="139700" dir="2700000" algn="tl" rotWithShape="0">
              <a:srgbClr val="333333">
                <a:alpha val="64709"/>
              </a:srgbClr>
            </a:outerShdw>
          </a:effectLst>
        </p:spPr>
      </p:pic>
      <p:pic>
        <p:nvPicPr>
          <p:cNvPr id="1830" name="Google Shape;1830;p9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3277888" y="5105517"/>
            <a:ext cx="3583954" cy="3246138"/>
          </a:xfrm>
          <a:prstGeom prst="rect">
            <a:avLst/>
          </a:prstGeom>
          <a:noFill/>
          <a:ln>
            <a:noFill/>
          </a:ln>
          <a:effectLst>
            <a:outerShdw blurRad="292100" dist="139700" dir="2700000" algn="tl" rotWithShape="0">
              <a:srgbClr val="333333">
                <a:alpha val="64709"/>
              </a:srgbClr>
            </a:outerShdw>
          </a:effectLst>
        </p:spPr>
      </p:pic>
      <p:pic>
        <p:nvPicPr>
          <p:cNvPr id="1831" name="Google Shape;1831;p9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3803556" y="5721105"/>
            <a:ext cx="3583954" cy="3546902"/>
          </a:xfrm>
          <a:prstGeom prst="rect">
            <a:avLst/>
          </a:prstGeom>
          <a:noFill/>
          <a:ln>
            <a:noFill/>
          </a:ln>
          <a:effectLst>
            <a:outerShdw blurRad="292100" dist="139700" dir="2700000" algn="tl" rotWithShape="0">
              <a:srgbClr val="333333">
                <a:alpha val="64709"/>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1836" name="Google Shape;1836;p9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cap="none"/>
              <a:t>cyBERT</a:t>
            </a:r>
            <a:endParaRPr cap="none"/>
          </a:p>
        </p:txBody>
      </p:sp>
      <p:sp>
        <p:nvSpPr>
          <p:cNvPr id="1837" name="Google Shape;1837;p95"/>
          <p:cNvSpPr txBox="1">
            <a:spLocks noGrp="1"/>
          </p:cNvSpPr>
          <p:nvPr>
            <p:ph type="body" idx="1"/>
          </p:nvPr>
        </p:nvSpPr>
        <p:spPr>
          <a:xfrm>
            <a:off x="861250" y="3505050"/>
            <a:ext cx="16626900" cy="33342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Provide a flexible method that does not use heuristics/regex to parse cybersecurity logs</a:t>
            </a:r>
            <a:br>
              <a:rPr lang="en-US">
                <a:latin typeface="Trebuchet MS"/>
                <a:ea typeface="Trebuchet MS"/>
                <a:cs typeface="Trebuchet MS"/>
                <a:sym typeface="Trebuchet MS"/>
              </a:rPr>
            </a:br>
            <a:endParaRPr/>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Parsing with </a:t>
            </a:r>
            <a:r>
              <a:rPr lang="en-US" b="1">
                <a:latin typeface="Trebuchet MS"/>
                <a:ea typeface="Trebuchet MS"/>
                <a:cs typeface="Trebuchet MS"/>
                <a:sym typeface="Trebuchet MS"/>
              </a:rPr>
              <a:t>micro-F1 and macro-F1 &gt; 0.999</a:t>
            </a:r>
            <a:r>
              <a:rPr lang="en-US">
                <a:latin typeface="Trebuchet MS"/>
                <a:ea typeface="Trebuchet MS"/>
                <a:cs typeface="Trebuchet MS"/>
                <a:sym typeface="Trebuchet MS"/>
              </a:rPr>
              <a:t> across heterogeneous log types with a </a:t>
            </a:r>
            <a:r>
              <a:rPr lang="en-US" b="1">
                <a:latin typeface="Trebuchet MS"/>
                <a:ea typeface="Trebuchet MS"/>
                <a:cs typeface="Trebuchet MS"/>
                <a:sym typeface="Trebuchet MS"/>
              </a:rPr>
              <a:t>validation loss of &lt; 0.0048</a:t>
            </a:r>
            <a:br>
              <a:rPr lang="en-US" b="1">
                <a:latin typeface="Trebuchet MS"/>
                <a:ea typeface="Trebuchet MS"/>
                <a:cs typeface="Trebuchet MS"/>
                <a:sym typeface="Trebuchet MS"/>
              </a:rPr>
            </a:br>
            <a:endParaRPr b="1"/>
          </a:p>
          <a:p>
            <a:pPr marL="457200" lvl="0" indent="-381000" algn="l" rtl="0">
              <a:lnSpc>
                <a:spcPct val="90000"/>
              </a:lnSpc>
              <a:spcBef>
                <a:spcPts val="0"/>
              </a:spcBef>
              <a:spcAft>
                <a:spcPts val="0"/>
              </a:spcAft>
              <a:buSzPts val="2400"/>
              <a:buFont typeface="Trebuchet MS"/>
              <a:buChar char="▸"/>
            </a:pPr>
            <a:r>
              <a:rPr lang="en-US">
                <a:latin typeface="Trebuchet MS"/>
                <a:ea typeface="Trebuchet MS"/>
                <a:cs typeface="Trebuchet MS"/>
                <a:sym typeface="Trebuchet MS"/>
              </a:rPr>
              <a:t>Second version </a:t>
            </a:r>
            <a:r>
              <a:rPr lang="en-US" b="1">
                <a:latin typeface="Trebuchet MS"/>
                <a:ea typeface="Trebuchet MS"/>
                <a:cs typeface="Trebuchet MS"/>
                <a:sym typeface="Trebuchet MS"/>
              </a:rPr>
              <a:t>~160x (min) faster </a:t>
            </a:r>
            <a:r>
              <a:rPr lang="en-US">
                <a:latin typeface="Trebuchet MS"/>
                <a:ea typeface="Trebuchet MS"/>
                <a:cs typeface="Trebuchet MS"/>
                <a:sym typeface="Trebuchet MS"/>
              </a:rPr>
              <a:t>than first version due to creation of the first all-GPU </a:t>
            </a:r>
            <a:r>
              <a:rPr lang="en-US"/>
              <a:t>subword</a:t>
            </a:r>
            <a:r>
              <a:rPr lang="en-US">
                <a:latin typeface="Trebuchet MS"/>
                <a:ea typeface="Trebuchet MS"/>
                <a:cs typeface="Trebuchet MS"/>
                <a:sym typeface="Trebuchet MS"/>
              </a:rPr>
              <a:t> tokenizer that supports non-truncation of logs/sentences</a:t>
            </a:r>
            <a:br>
              <a:rPr lang="en-US">
                <a:latin typeface="Trebuchet MS"/>
                <a:ea typeface="Trebuchet MS"/>
                <a:cs typeface="Trebuchet MS"/>
                <a:sym typeface="Trebuchet MS"/>
              </a:rPr>
            </a:br>
            <a:endParaRPr>
              <a:latin typeface="Trebuchet MS"/>
              <a:ea typeface="Trebuchet MS"/>
              <a:cs typeface="Trebuchet MS"/>
              <a:sym typeface="Trebuchet MS"/>
            </a:endParaRPr>
          </a:p>
          <a:p>
            <a:pPr marL="457200" lvl="0" indent="-381000" algn="l" rtl="0">
              <a:lnSpc>
                <a:spcPct val="90000"/>
              </a:lnSpc>
              <a:spcBef>
                <a:spcPts val="0"/>
              </a:spcBef>
              <a:spcAft>
                <a:spcPts val="0"/>
              </a:spcAft>
              <a:buSzPts val="2400"/>
              <a:buChar char="▸"/>
            </a:pPr>
            <a:r>
              <a:rPr lang="en-US"/>
              <a:t>Streaming-ready version now available on the CLX GitHub repo (uses cuStreamz and accelerated Kafka reading)</a:t>
            </a:r>
            <a:endParaRPr/>
          </a:p>
        </p:txBody>
      </p:sp>
      <p:sp>
        <p:nvSpPr>
          <p:cNvPr id="1838" name="Google Shape;1838;p9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AI Log Parsing for Known, Unknown, and Degraded Cyber Logs</a:t>
            </a:r>
            <a:endParaRPr/>
          </a:p>
        </p:txBody>
      </p:sp>
      <p:pic>
        <p:nvPicPr>
          <p:cNvPr id="1839" name="Google Shape;1839;p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725525" y="6839250"/>
            <a:ext cx="1654024" cy="2763174"/>
          </a:xfrm>
          <a:prstGeom prst="rect">
            <a:avLst/>
          </a:prstGeom>
          <a:noFill/>
          <a:ln>
            <a:noFill/>
          </a:ln>
        </p:spPr>
      </p:pic>
      <p:sp>
        <p:nvSpPr>
          <p:cNvPr id="1840" name="Google Shape;1840;p95"/>
          <p:cNvSpPr txBox="1"/>
          <p:nvPr/>
        </p:nvSpPr>
        <p:spPr>
          <a:xfrm>
            <a:off x="12460367"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Missing Values</a:t>
            </a:r>
            <a:endParaRPr sz="2333">
              <a:solidFill>
                <a:schemeClr val="lt1"/>
              </a:solidFill>
              <a:latin typeface="Trebuchet MS"/>
              <a:ea typeface="Trebuchet MS"/>
              <a:cs typeface="Trebuchet MS"/>
              <a:sym typeface="Trebuchet MS"/>
            </a:endParaRPr>
          </a:p>
        </p:txBody>
      </p:sp>
      <p:pic>
        <p:nvPicPr>
          <p:cNvPr id="1841" name="Google Shape;1841;p9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2936723" y="6958097"/>
            <a:ext cx="4044293" cy="2763182"/>
          </a:xfrm>
          <a:prstGeom prst="rect">
            <a:avLst/>
          </a:prstGeom>
          <a:noFill/>
          <a:ln>
            <a:noFill/>
          </a:ln>
        </p:spPr>
      </p:pic>
      <p:pic>
        <p:nvPicPr>
          <p:cNvPr id="1842" name="Google Shape;1842;p9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033575" y="6958096"/>
            <a:ext cx="4044294" cy="2763184"/>
          </a:xfrm>
          <a:prstGeom prst="rect">
            <a:avLst/>
          </a:prstGeom>
          <a:noFill/>
          <a:ln>
            <a:noFill/>
          </a:ln>
        </p:spPr>
      </p:pic>
      <p:sp>
        <p:nvSpPr>
          <p:cNvPr id="1843" name="Google Shape;1843;p95"/>
          <p:cNvSpPr txBox="1"/>
          <p:nvPr/>
        </p:nvSpPr>
        <p:spPr>
          <a:xfrm>
            <a:off x="6557222" y="6417679"/>
            <a:ext cx="4997100" cy="723900"/>
          </a:xfrm>
          <a:prstGeom prst="rect">
            <a:avLst/>
          </a:prstGeom>
          <a:noFill/>
          <a:ln>
            <a:noFill/>
          </a:ln>
        </p:spPr>
        <p:txBody>
          <a:bodyPr spcFirstLastPara="1" wrap="square" lIns="152375" tIns="152375" rIns="152375" bIns="152375" anchor="t" anchorCtr="0">
            <a:noAutofit/>
          </a:bodyPr>
          <a:lstStyle/>
          <a:p>
            <a:pPr marL="0" marR="0" lvl="0" indent="0" algn="ctr" rtl="0">
              <a:spcBef>
                <a:spcPts val="0"/>
              </a:spcBef>
              <a:spcAft>
                <a:spcPts val="0"/>
              </a:spcAft>
              <a:buNone/>
            </a:pPr>
            <a:r>
              <a:rPr lang="en-US" sz="2333" b="1">
                <a:solidFill>
                  <a:schemeClr val="lt2"/>
                </a:solidFill>
                <a:latin typeface="Trebuchet MS"/>
                <a:ea typeface="Trebuchet MS"/>
                <a:cs typeface="Trebuchet MS"/>
                <a:sym typeface="Trebuchet MS"/>
              </a:rPr>
              <a:t>Log Parsing with Inserted Values</a:t>
            </a:r>
            <a:endParaRPr sz="2333">
              <a:solidFill>
                <a:schemeClr val="l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9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GPU SubWord Tokenizer</a:t>
            </a:r>
            <a:endParaRPr/>
          </a:p>
        </p:txBody>
      </p:sp>
      <p:sp>
        <p:nvSpPr>
          <p:cNvPr id="1849" name="Google Shape;1849;p96"/>
          <p:cNvSpPr txBox="1">
            <a:spLocks noGrp="1"/>
          </p:cNvSpPr>
          <p:nvPr>
            <p:ph type="body" idx="1"/>
          </p:nvPr>
        </p:nvSpPr>
        <p:spPr>
          <a:xfrm>
            <a:off x="949883" y="3967727"/>
            <a:ext cx="7544700" cy="49818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Only wordpiece tokenizer that supports non-truncation of logs/sentences</a:t>
            </a:r>
            <a:br>
              <a:rPr lang="en-US"/>
            </a:br>
            <a:endParaRPr/>
          </a:p>
          <a:p>
            <a:pPr marL="457200" lvl="0" indent="-381000" algn="l" rtl="0">
              <a:lnSpc>
                <a:spcPct val="90000"/>
              </a:lnSpc>
              <a:spcBef>
                <a:spcPts val="0"/>
              </a:spcBef>
              <a:spcAft>
                <a:spcPts val="0"/>
              </a:spcAft>
              <a:buSzPts val="2400"/>
              <a:buChar char="▸"/>
            </a:pPr>
            <a:r>
              <a:rPr lang="en-US"/>
              <a:t>Returns encoded tensor, attention mask, and metadata to reform broken logs</a:t>
            </a:r>
            <a:br>
              <a:rPr lang="en-US"/>
            </a:br>
            <a:endParaRPr/>
          </a:p>
          <a:p>
            <a:pPr marL="457200" lvl="0" indent="-381000" algn="l" rtl="0">
              <a:lnSpc>
                <a:spcPct val="90000"/>
              </a:lnSpc>
              <a:spcBef>
                <a:spcPts val="0"/>
              </a:spcBef>
              <a:spcAft>
                <a:spcPts val="0"/>
              </a:spcAft>
              <a:buSzPts val="2400"/>
              <a:buChar char="▸"/>
            </a:pPr>
            <a:r>
              <a:rPr lang="en-US"/>
              <a:t>Supports stride/overlap</a:t>
            </a:r>
            <a:br>
              <a:rPr lang="en-US"/>
            </a:br>
            <a:endParaRPr/>
          </a:p>
          <a:p>
            <a:pPr marL="457200" lvl="0" indent="-381000" algn="l" rtl="0">
              <a:lnSpc>
                <a:spcPct val="90000"/>
              </a:lnSpc>
              <a:spcBef>
                <a:spcPts val="0"/>
              </a:spcBef>
              <a:spcAft>
                <a:spcPts val="0"/>
              </a:spcAft>
              <a:buSzPts val="2400"/>
              <a:buChar char="▸"/>
            </a:pPr>
            <a:r>
              <a:rPr lang="en-US"/>
              <a:t>Ready for immediate pipelining into PyTorch for inference</a:t>
            </a:r>
            <a:br>
              <a:rPr lang="en-US"/>
            </a:br>
            <a:endParaRPr/>
          </a:p>
          <a:p>
            <a:pPr marL="457200" lvl="0" indent="-381000" algn="l" rtl="0">
              <a:lnSpc>
                <a:spcPct val="90000"/>
              </a:lnSpc>
              <a:spcBef>
                <a:spcPts val="0"/>
              </a:spcBef>
              <a:spcAft>
                <a:spcPts val="0"/>
              </a:spcAft>
              <a:buSzPts val="2400"/>
              <a:buChar char="▸"/>
            </a:pPr>
            <a:r>
              <a:rPr lang="en-US"/>
              <a:t>Over 316x faster than Python-based Hugging Face tokenizer</a:t>
            </a:r>
            <a:br>
              <a:rPr lang="en-US"/>
            </a:br>
            <a:endParaRPr/>
          </a:p>
          <a:p>
            <a:pPr marL="457200" lvl="0" indent="-381000" algn="l" rtl="0">
              <a:lnSpc>
                <a:spcPct val="90000"/>
              </a:lnSpc>
              <a:spcBef>
                <a:spcPts val="0"/>
              </a:spcBef>
              <a:spcAft>
                <a:spcPts val="0"/>
              </a:spcAft>
              <a:buSzPts val="2400"/>
              <a:buChar char="▸"/>
            </a:pPr>
            <a:r>
              <a:rPr lang="en-US"/>
              <a:t>Nearly 17x faster than new Rust-based Hugging Face tokenizer</a:t>
            </a:r>
            <a:endParaRPr/>
          </a:p>
        </p:txBody>
      </p:sp>
      <p:sp>
        <p:nvSpPr>
          <p:cNvPr id="1850" name="Google Shape;1850;p96"/>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Fully On-GPU Pre-Processing for BERT Training/Inference</a:t>
            </a:r>
            <a:endParaRPr/>
          </a:p>
        </p:txBody>
      </p:sp>
      <p:sp>
        <p:nvSpPr>
          <p:cNvPr id="1851" name="Google Shape;1851;p96"/>
          <p:cNvSpPr txBox="1"/>
          <p:nvPr/>
        </p:nvSpPr>
        <p:spPr>
          <a:xfrm>
            <a:off x="15897198" y="3507620"/>
            <a:ext cx="1212300" cy="31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600">
                <a:solidFill>
                  <a:schemeClr val="lt2"/>
                </a:solidFill>
                <a:latin typeface="Trebuchet MS"/>
                <a:ea typeface="Trebuchet MS"/>
                <a:cs typeface="Trebuchet MS"/>
                <a:sym typeface="Trebuchet MS"/>
              </a:rPr>
              <a:t>271x faster</a:t>
            </a:r>
            <a:endParaRPr>
              <a:solidFill>
                <a:schemeClr val="lt2"/>
              </a:solidFill>
            </a:endParaRPr>
          </a:p>
        </p:txBody>
      </p:sp>
      <p:pic>
        <p:nvPicPr>
          <p:cNvPr id="1852" name="Google Shape;1852;p96"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705350" y="3507625"/>
            <a:ext cx="8752125" cy="5834426"/>
          </a:xfrm>
          <a:prstGeom prst="rect">
            <a:avLst/>
          </a:prstGeom>
          <a:noFill/>
          <a:ln>
            <a:noFill/>
          </a:ln>
        </p:spPr>
      </p:pic>
      <p:sp>
        <p:nvSpPr>
          <p:cNvPr id="1853" name="Google Shape;1853;p96"/>
          <p:cNvSpPr txBox="1"/>
          <p:nvPr/>
        </p:nvSpPr>
        <p:spPr>
          <a:xfrm>
            <a:off x="9021900" y="9342050"/>
            <a:ext cx="7544700" cy="276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333" i="1">
                <a:solidFill>
                  <a:schemeClr val="dk2"/>
                </a:solidFill>
                <a:latin typeface="Trebuchet MS"/>
                <a:ea typeface="Trebuchet MS"/>
                <a:cs typeface="Trebuchet MS"/>
                <a:sym typeface="Trebuchet MS"/>
              </a:rPr>
              <a:t>CPU numbers ran on 2x Intel Xeon E5 v4 @ 2.2 GHz. GPU numbers ran on 1x NVIDIA Tesla V100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97"/>
          <p:cNvSpPr txBox="1">
            <a:spLocks noGrp="1"/>
          </p:cNvSpPr>
          <p:nvPr>
            <p:ph type="title"/>
          </p:nvPr>
        </p:nvSpPr>
        <p:spPr>
          <a:xfrm>
            <a:off x="830580" y="1229044"/>
            <a:ext cx="16626900" cy="984900"/>
          </a:xfrm>
          <a:prstGeom prst="rect">
            <a:avLst/>
          </a:prstGeom>
          <a:noFill/>
          <a:ln>
            <a:noFill/>
          </a:ln>
        </p:spPr>
        <p:txBody>
          <a:bodyPr spcFirstLastPara="1" wrap="square" lIns="152375" tIns="76175" rIns="152375" bIns="76175" anchor="b" anchorCtr="0">
            <a:noAutofit/>
          </a:bodyPr>
          <a:lstStyle/>
          <a:p>
            <a:pPr marL="0" lvl="0" indent="0" algn="ctr" rtl="0">
              <a:lnSpc>
                <a:spcPct val="90000"/>
              </a:lnSpc>
              <a:spcBef>
                <a:spcPts val="0"/>
              </a:spcBef>
              <a:spcAft>
                <a:spcPts val="0"/>
              </a:spcAft>
              <a:buNone/>
            </a:pPr>
            <a:r>
              <a:rPr lang="en-US"/>
              <a:t>CLX Query</a:t>
            </a:r>
            <a:endParaRPr/>
          </a:p>
        </p:txBody>
      </p:sp>
      <p:sp>
        <p:nvSpPr>
          <p:cNvPr id="1859" name="Google Shape;1859;p97"/>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Query Long-Term Data Store Directly from Splunk</a:t>
            </a:r>
            <a:endParaRPr/>
          </a:p>
        </p:txBody>
      </p:sp>
      <p:pic>
        <p:nvPicPr>
          <p:cNvPr id="1860" name="Google Shape;1860;p9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98325" y="3711373"/>
            <a:ext cx="13342461" cy="5680689"/>
          </a:xfrm>
          <a:prstGeom prst="rect">
            <a:avLst/>
          </a:prstGeom>
          <a:noFill/>
          <a:ln>
            <a:noFill/>
          </a:ln>
        </p:spPr>
      </p:pic>
      <p:sp>
        <p:nvSpPr>
          <p:cNvPr id="1861" name="Google Shape;1861;p97"/>
          <p:cNvSpPr/>
          <p:nvPr/>
        </p:nvSpPr>
        <p:spPr>
          <a:xfrm>
            <a:off x="698325" y="4522032"/>
            <a:ext cx="8087100" cy="447900"/>
          </a:xfrm>
          <a:prstGeom prst="rect">
            <a:avLst/>
          </a:prstGeom>
          <a:no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grpSp>
        <p:nvGrpSpPr>
          <p:cNvPr id="1862" name="Google Shape;1862;p97"/>
          <p:cNvGrpSpPr/>
          <p:nvPr/>
        </p:nvGrpSpPr>
        <p:grpSpPr>
          <a:xfrm>
            <a:off x="1986031" y="6192865"/>
            <a:ext cx="12691754" cy="1991040"/>
            <a:chOff x="2979914" y="4002168"/>
            <a:chExt cx="7614900" cy="1194600"/>
          </a:xfrm>
        </p:grpSpPr>
        <p:sp>
          <p:nvSpPr>
            <p:cNvPr id="1863" name="Google Shape;1863;p97"/>
            <p:cNvSpPr/>
            <p:nvPr/>
          </p:nvSpPr>
          <p:spPr>
            <a:xfrm>
              <a:off x="2979914" y="4002168"/>
              <a:ext cx="7614900" cy="1194600"/>
            </a:xfrm>
            <a:prstGeom prst="rect">
              <a:avLst/>
            </a:prstGeom>
            <a:solidFill>
              <a:schemeClr val="lt1"/>
            </a:solidFill>
            <a:ln w="25400" cap="flat" cmpd="sng">
              <a:solidFill>
                <a:schemeClr val="lt2"/>
              </a:solidFill>
              <a:prstDash val="solid"/>
              <a:round/>
              <a:headEnd type="none" w="sm" len="sm"/>
              <a:tailEnd type="none" w="sm" len="sm"/>
            </a:ln>
          </p:spPr>
          <p:txBody>
            <a:bodyPr spcFirstLastPara="1" wrap="square" lIns="152375" tIns="76175" rIns="152375" bIns="76175"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pic>
          <p:nvPicPr>
            <p:cNvPr id="1864" name="Google Shape;1864;p97"/>
            <p:cNvPicPr preferRelativeResize="0"/>
            <p:nvPr/>
          </p:nvPicPr>
          <p:blipFill rotWithShape="1">
            <a:blip r:embed="rId4">
              <a:alphaModFix/>
            </a:blip>
            <a:srcRect/>
            <a:stretch/>
          </p:blipFill>
          <p:spPr>
            <a:xfrm>
              <a:off x="3100244" y="4125120"/>
              <a:ext cx="7374208" cy="948615"/>
            </a:xfrm>
            <a:prstGeom prst="rect">
              <a:avLst/>
            </a:prstGeom>
            <a:noFill/>
            <a:ln>
              <a:noFill/>
            </a:ln>
          </p:spPr>
        </p:pic>
      </p:grpSp>
      <p:pic>
        <p:nvPicPr>
          <p:cNvPr id="1865" name="Google Shape;1865;p9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4898909" y="4545435"/>
            <a:ext cx="2806320" cy="841897"/>
          </a:xfrm>
          <a:prstGeom prst="rect">
            <a:avLst/>
          </a:prstGeom>
          <a:noFill/>
          <a:ln>
            <a:noFill/>
          </a:ln>
        </p:spPr>
      </p:pic>
      <p:pic>
        <p:nvPicPr>
          <p:cNvPr id="1866" name="Google Shape;1866;p9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4311727" y="3113308"/>
            <a:ext cx="3980682" cy="1463727"/>
          </a:xfrm>
          <a:prstGeom prst="rect">
            <a:avLst/>
          </a:prstGeom>
          <a:noFill/>
          <a:ln>
            <a:noFill/>
          </a:ln>
        </p:spPr>
      </p:pic>
      <p:pic>
        <p:nvPicPr>
          <p:cNvPr id="1867" name="Google Shape;1867;p9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5304042" y="5784979"/>
            <a:ext cx="1996050" cy="1225347"/>
          </a:xfrm>
          <a:prstGeom prst="rect">
            <a:avLst/>
          </a:prstGeom>
          <a:noFill/>
          <a:ln>
            <a:noFill/>
          </a:ln>
        </p:spPr>
      </p:pic>
      <p:cxnSp>
        <p:nvCxnSpPr>
          <p:cNvPr id="1868" name="Google Shape;1868;p97"/>
          <p:cNvCxnSpPr/>
          <p:nvPr/>
        </p:nvCxnSpPr>
        <p:spPr>
          <a:xfrm>
            <a:off x="709875" y="5005125"/>
            <a:ext cx="1239300" cy="3164400"/>
          </a:xfrm>
          <a:prstGeom prst="straightConnector1">
            <a:avLst/>
          </a:prstGeom>
          <a:noFill/>
          <a:ln w="28575" cap="flat" cmpd="sng">
            <a:solidFill>
              <a:srgbClr val="9900FF"/>
            </a:solidFill>
            <a:prstDash val="dash"/>
            <a:round/>
            <a:headEnd type="none" w="med" len="med"/>
            <a:tailEnd type="none" w="med" len="med"/>
          </a:ln>
        </p:spPr>
      </p:cxnSp>
      <p:cxnSp>
        <p:nvCxnSpPr>
          <p:cNvPr id="1869" name="Google Shape;1869;p97"/>
          <p:cNvCxnSpPr/>
          <p:nvPr/>
        </p:nvCxnSpPr>
        <p:spPr>
          <a:xfrm>
            <a:off x="8879300" y="4547925"/>
            <a:ext cx="5775300" cy="1576200"/>
          </a:xfrm>
          <a:prstGeom prst="straightConnector1">
            <a:avLst/>
          </a:prstGeom>
          <a:noFill/>
          <a:ln w="28575" cap="flat" cmpd="sng">
            <a:solidFill>
              <a:srgbClr val="9900FF"/>
            </a:solidFill>
            <a:prstDash val="dash"/>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25"/>
          <p:cNvSpPr txBox="1"/>
          <p:nvPr/>
        </p:nvSpPr>
        <p:spPr>
          <a:xfrm>
            <a:off x="14712080" y="4499466"/>
            <a:ext cx="3105408" cy="1219205"/>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25-100x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Less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Flexible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Primarily In-Memory</a:t>
            </a:r>
            <a:endParaRPr sz="2000" b="0" i="0" u="none" strike="noStrike" cap="none">
              <a:solidFill>
                <a:schemeClr val="dk2"/>
              </a:solidFill>
              <a:latin typeface="Arial"/>
              <a:ea typeface="Arial"/>
              <a:cs typeface="Arial"/>
              <a:sym typeface="Arial"/>
            </a:endParaRPr>
          </a:p>
        </p:txBody>
      </p:sp>
      <p:sp>
        <p:nvSpPr>
          <p:cNvPr id="606" name="Google Shape;606;p25"/>
          <p:cNvSpPr/>
          <p:nvPr/>
        </p:nvSpPr>
        <p:spPr>
          <a:xfrm>
            <a:off x="949058"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7" name="Google Shape;607;p25"/>
          <p:cNvSpPr/>
          <p:nvPr/>
        </p:nvSpPr>
        <p:spPr>
          <a:xfrm>
            <a:off x="539515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08" name="Google Shape;608;p25"/>
          <p:cNvSpPr/>
          <p:nvPr/>
        </p:nvSpPr>
        <p:spPr>
          <a:xfrm>
            <a:off x="6439409"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09" name="Google Shape;609;p25"/>
          <p:cNvSpPr/>
          <p:nvPr/>
        </p:nvSpPr>
        <p:spPr>
          <a:xfrm>
            <a:off x="10877445" y="3344712"/>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Write</a:t>
            </a:r>
            <a:endParaRPr sz="1800" b="0" i="0" u="none" strike="noStrike" cap="none">
              <a:solidFill>
                <a:srgbClr val="4C4C4C"/>
              </a:solidFill>
              <a:latin typeface="Arial"/>
              <a:ea typeface="Arial"/>
              <a:cs typeface="Arial"/>
              <a:sym typeface="Arial"/>
            </a:endParaRPr>
          </a:p>
        </p:txBody>
      </p:sp>
      <p:sp>
        <p:nvSpPr>
          <p:cNvPr id="610" name="Google Shape;610;p25"/>
          <p:cNvSpPr/>
          <p:nvPr/>
        </p:nvSpPr>
        <p:spPr>
          <a:xfrm>
            <a:off x="11914303" y="3346125"/>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1" name="Google Shape;611;p25"/>
          <p:cNvSpPr/>
          <p:nvPr/>
        </p:nvSpPr>
        <p:spPr>
          <a:xfrm>
            <a:off x="1920383" y="3344712"/>
            <a:ext cx="3480702"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12" name="Google Shape;612;p25"/>
          <p:cNvSpPr/>
          <p:nvPr/>
        </p:nvSpPr>
        <p:spPr>
          <a:xfrm>
            <a:off x="7407508" y="3344712"/>
            <a:ext cx="3474775"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13" name="Google Shape;613;p25"/>
          <p:cNvSpPr/>
          <p:nvPr/>
        </p:nvSpPr>
        <p:spPr>
          <a:xfrm>
            <a:off x="12881350" y="3344712"/>
            <a:ext cx="3474775"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4" name="Google Shape;614;p25"/>
          <p:cNvSpPr/>
          <p:nvPr/>
        </p:nvSpPr>
        <p:spPr>
          <a:xfrm>
            <a:off x="949058" y="5113789"/>
            <a:ext cx="973120" cy="1000060"/>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5" name="Google Shape;615;p25"/>
          <p:cNvSpPr/>
          <p:nvPr/>
        </p:nvSpPr>
        <p:spPr>
          <a:xfrm>
            <a:off x="1920383" y="5114143"/>
            <a:ext cx="2779820" cy="1000060"/>
          </a:xfrm>
          <a:prstGeom prst="rect">
            <a:avLst/>
          </a:prstGeom>
          <a:solidFill>
            <a:srgbClr val="40C9D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Query</a:t>
            </a:r>
            <a:endParaRPr sz="1600" b="0" i="0" u="none" strike="noStrike" cap="none">
              <a:solidFill>
                <a:srgbClr val="000000"/>
              </a:solidFill>
              <a:latin typeface="Arial"/>
              <a:ea typeface="Arial"/>
              <a:cs typeface="Arial"/>
              <a:sym typeface="Arial"/>
            </a:endParaRPr>
          </a:p>
        </p:txBody>
      </p:sp>
      <p:sp>
        <p:nvSpPr>
          <p:cNvPr id="616" name="Google Shape;616;p25"/>
          <p:cNvSpPr/>
          <p:nvPr/>
        </p:nvSpPr>
        <p:spPr>
          <a:xfrm>
            <a:off x="4700206" y="5113448"/>
            <a:ext cx="2779820" cy="1000060"/>
          </a:xfrm>
          <a:prstGeom prst="rect">
            <a:avLst/>
          </a:prstGeom>
          <a:solidFill>
            <a:srgbClr val="FDB42B"/>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ETL</a:t>
            </a:r>
            <a:endParaRPr sz="1600" b="0" i="0" u="none" strike="noStrike" cap="none">
              <a:solidFill>
                <a:srgbClr val="000000"/>
              </a:solidFill>
              <a:latin typeface="Arial"/>
              <a:ea typeface="Arial"/>
              <a:cs typeface="Arial"/>
              <a:sym typeface="Arial"/>
            </a:endParaRPr>
          </a:p>
        </p:txBody>
      </p:sp>
      <p:sp>
        <p:nvSpPr>
          <p:cNvPr id="617" name="Google Shape;617;p25"/>
          <p:cNvSpPr/>
          <p:nvPr/>
        </p:nvSpPr>
        <p:spPr>
          <a:xfrm>
            <a:off x="7478416" y="5113448"/>
            <a:ext cx="2779820" cy="1000060"/>
          </a:xfrm>
          <a:prstGeom prst="rect">
            <a:avLst/>
          </a:prstGeom>
          <a:solidFill>
            <a:srgbClr val="D029CF"/>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FFFFFF"/>
                </a:solidFill>
                <a:latin typeface="Trebuchet MS"/>
                <a:ea typeface="Trebuchet MS"/>
                <a:cs typeface="Trebuchet MS"/>
                <a:sym typeface="Trebuchet MS"/>
              </a:rPr>
              <a:t>ML Train</a:t>
            </a:r>
            <a:endParaRPr sz="1600" b="0" i="0" u="none" strike="noStrike" cap="none">
              <a:solidFill>
                <a:srgbClr val="000000"/>
              </a:solidFill>
              <a:latin typeface="Arial"/>
              <a:ea typeface="Arial"/>
              <a:cs typeface="Arial"/>
              <a:sym typeface="Arial"/>
            </a:endParaRPr>
          </a:p>
        </p:txBody>
      </p:sp>
      <p:sp>
        <p:nvSpPr>
          <p:cNvPr id="618" name="Google Shape;618;p25"/>
          <p:cNvSpPr/>
          <p:nvPr/>
        </p:nvSpPr>
        <p:spPr>
          <a:xfrm>
            <a:off x="947446" y="6881614"/>
            <a:ext cx="973120" cy="1000778"/>
          </a:xfrm>
          <a:prstGeom prst="rect">
            <a:avLst/>
          </a:prstGeom>
          <a:solidFill>
            <a:srgbClr val="B3B3B3"/>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800" b="0" i="0" u="none" strike="noStrike" cap="none">
                <a:solidFill>
                  <a:srgbClr val="4C4C4C"/>
                </a:solidFill>
                <a:latin typeface="Trebuchet MS"/>
                <a:ea typeface="Trebuchet MS"/>
                <a:cs typeface="Trebuchet MS"/>
                <a:sym typeface="Trebuchet MS"/>
              </a:rPr>
              <a:t>HDFS Read</a:t>
            </a:r>
            <a:endParaRPr sz="1800" b="0" i="0" u="none" strike="noStrike" cap="none">
              <a:solidFill>
                <a:srgbClr val="4C4C4C"/>
              </a:solidFill>
              <a:latin typeface="Arial"/>
              <a:ea typeface="Arial"/>
              <a:cs typeface="Arial"/>
              <a:sym typeface="Arial"/>
            </a:endParaRPr>
          </a:p>
        </p:txBody>
      </p:sp>
      <p:sp>
        <p:nvSpPr>
          <p:cNvPr id="619" name="Google Shape;619;p25"/>
          <p:cNvSpPr/>
          <p:nvPr/>
        </p:nvSpPr>
        <p:spPr>
          <a:xfrm>
            <a:off x="1920383"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0" name="Google Shape;620;p25"/>
          <p:cNvSpPr/>
          <p:nvPr/>
        </p:nvSpPr>
        <p:spPr>
          <a:xfrm>
            <a:off x="2464641" y="6882184"/>
            <a:ext cx="624273" cy="1000060"/>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Query</a:t>
            </a:r>
            <a:endParaRPr sz="1400" b="0" i="0" u="none" strike="noStrike" cap="none">
              <a:solidFill>
                <a:srgbClr val="000000"/>
              </a:solidFill>
              <a:latin typeface="Trebuchet MS"/>
              <a:ea typeface="Trebuchet MS"/>
              <a:cs typeface="Trebuchet MS"/>
              <a:sym typeface="Trebuchet MS"/>
            </a:endParaRPr>
          </a:p>
        </p:txBody>
      </p:sp>
      <p:sp>
        <p:nvSpPr>
          <p:cNvPr id="621" name="Google Shape;621;p25"/>
          <p:cNvSpPr/>
          <p:nvPr/>
        </p:nvSpPr>
        <p:spPr>
          <a:xfrm>
            <a:off x="308891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22" name="Google Shape;622;p25"/>
          <p:cNvSpPr/>
          <p:nvPr/>
        </p:nvSpPr>
        <p:spPr>
          <a:xfrm>
            <a:off x="3713199"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3" name="Google Shape;623;p25"/>
          <p:cNvSpPr/>
          <p:nvPr/>
        </p:nvSpPr>
        <p:spPr>
          <a:xfrm>
            <a:off x="4257458" y="6882184"/>
            <a:ext cx="624273" cy="1000060"/>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ETL</a:t>
            </a:r>
            <a:endParaRPr sz="1400" b="0" i="0" u="none" strike="noStrike" cap="none">
              <a:solidFill>
                <a:srgbClr val="000000"/>
              </a:solidFill>
              <a:latin typeface="Trebuchet MS"/>
              <a:ea typeface="Trebuchet MS"/>
              <a:cs typeface="Trebuchet MS"/>
              <a:sym typeface="Trebuchet MS"/>
            </a:endParaRPr>
          </a:p>
        </p:txBody>
      </p:sp>
      <p:sp>
        <p:nvSpPr>
          <p:cNvPr id="624" name="Google Shape;624;p25"/>
          <p:cNvSpPr/>
          <p:nvPr/>
        </p:nvSpPr>
        <p:spPr>
          <a:xfrm>
            <a:off x="4881741" y="6882197"/>
            <a:ext cx="564537" cy="1000060"/>
          </a:xfrm>
          <a:prstGeom prst="rect">
            <a:avLst/>
          </a:prstGeom>
          <a:solidFill>
            <a:srgbClr val="66666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CPU</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Write</a:t>
            </a:r>
            <a:endParaRPr sz="1400" b="0" i="0" u="none" strike="noStrike" cap="none">
              <a:solidFill>
                <a:srgbClr val="000000"/>
              </a:solidFill>
              <a:latin typeface="Trebuchet MS"/>
              <a:ea typeface="Trebuchet MS"/>
              <a:cs typeface="Trebuchet MS"/>
              <a:sym typeface="Trebuchet MS"/>
            </a:endParaRPr>
          </a:p>
        </p:txBody>
      </p:sp>
      <p:sp>
        <p:nvSpPr>
          <p:cNvPr id="625" name="Google Shape;625;p25"/>
          <p:cNvSpPr/>
          <p:nvPr/>
        </p:nvSpPr>
        <p:spPr>
          <a:xfrm>
            <a:off x="5498834" y="6882184"/>
            <a:ext cx="544473" cy="1000060"/>
          </a:xfrm>
          <a:prstGeom prst="rect">
            <a:avLst/>
          </a:prstGeom>
          <a:solidFill>
            <a:srgbClr val="D6F4F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GPU </a:t>
            </a:r>
            <a:endParaRPr sz="1400" b="0" i="0" u="none" strike="noStrike" cap="none">
              <a:solidFill>
                <a:schemeClr val="dk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chemeClr val="dk2"/>
                </a:solidFill>
                <a:latin typeface="Trebuchet MS"/>
                <a:ea typeface="Trebuchet MS"/>
                <a:cs typeface="Trebuchet MS"/>
                <a:sym typeface="Trebuchet MS"/>
              </a:rPr>
              <a:t>Read</a:t>
            </a:r>
            <a:endParaRPr sz="1400" b="0" i="0" u="none" strike="noStrike" cap="none">
              <a:solidFill>
                <a:schemeClr val="dk2"/>
              </a:solidFill>
              <a:latin typeface="Trebuchet MS"/>
              <a:ea typeface="Trebuchet MS"/>
              <a:cs typeface="Trebuchet MS"/>
              <a:sym typeface="Trebuchet MS"/>
            </a:endParaRPr>
          </a:p>
        </p:txBody>
      </p:sp>
      <p:sp>
        <p:nvSpPr>
          <p:cNvPr id="626" name="Google Shape;626;p25"/>
          <p:cNvSpPr/>
          <p:nvPr/>
        </p:nvSpPr>
        <p:spPr>
          <a:xfrm>
            <a:off x="6043093" y="6882184"/>
            <a:ext cx="624273" cy="1000060"/>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ML</a:t>
            </a:r>
            <a:endParaRPr sz="1400"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400" b="0" i="0" u="none" strike="noStrike" cap="none">
                <a:solidFill>
                  <a:srgbClr val="FFFFFF"/>
                </a:solidFill>
                <a:latin typeface="Trebuchet MS"/>
                <a:ea typeface="Trebuchet MS"/>
                <a:cs typeface="Trebuchet MS"/>
                <a:sym typeface="Trebuchet MS"/>
              </a:rPr>
              <a:t>Train</a:t>
            </a:r>
            <a:endParaRPr sz="1400" b="0" i="0" u="none" strike="noStrike" cap="none">
              <a:solidFill>
                <a:srgbClr val="000000"/>
              </a:solidFill>
              <a:latin typeface="Trebuchet MS"/>
              <a:ea typeface="Trebuchet MS"/>
              <a:cs typeface="Trebuchet MS"/>
              <a:sym typeface="Trebuchet MS"/>
            </a:endParaRPr>
          </a:p>
        </p:txBody>
      </p:sp>
      <p:cxnSp>
        <p:nvCxnSpPr>
          <p:cNvPr id="627" name="Google Shape;627;p25"/>
          <p:cNvCxnSpPr/>
          <p:nvPr/>
        </p:nvCxnSpPr>
        <p:spPr>
          <a:xfrm flipH="1">
            <a:off x="10503936" y="4606149"/>
            <a:ext cx="4114800" cy="1005900"/>
          </a:xfrm>
          <a:prstGeom prst="bentConnector3">
            <a:avLst>
              <a:gd name="adj1" fmla="val 42"/>
            </a:avLst>
          </a:prstGeom>
          <a:noFill/>
          <a:ln w="12700" cap="flat" cmpd="sng">
            <a:solidFill>
              <a:schemeClr val="dk2"/>
            </a:solidFill>
            <a:prstDash val="solid"/>
            <a:round/>
            <a:headEnd type="none" w="sm" len="sm"/>
            <a:tailEnd type="triangle" w="lg" len="lg"/>
          </a:ln>
        </p:spPr>
      </p:cxnSp>
      <p:sp>
        <p:nvSpPr>
          <p:cNvPr id="628" name="Google Shape;628;p25"/>
          <p:cNvSpPr txBox="1"/>
          <p:nvPr/>
        </p:nvSpPr>
        <p:spPr>
          <a:xfrm>
            <a:off x="8910413" y="6300670"/>
            <a:ext cx="2883788" cy="1491451"/>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dk2"/>
                </a:solidFill>
                <a:latin typeface="Trebuchet MS"/>
                <a:ea typeface="Trebuchet MS"/>
                <a:cs typeface="Trebuchet MS"/>
                <a:sym typeface="Trebuchet MS"/>
              </a:rPr>
              <a:t>5-10x Improvement</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More Code</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Language Rigid</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Substantially on GPU</a:t>
            </a:r>
            <a:endParaRPr sz="2000" b="0" i="0" u="none" strike="noStrike" cap="none">
              <a:solidFill>
                <a:schemeClr val="dk2"/>
              </a:solidFill>
              <a:latin typeface="Arial"/>
              <a:ea typeface="Arial"/>
              <a:cs typeface="Arial"/>
              <a:sym typeface="Arial"/>
            </a:endParaRPr>
          </a:p>
          <a:p>
            <a:pPr marL="0" marR="0" lvl="0" indent="0" algn="l" rtl="0">
              <a:lnSpc>
                <a:spcPct val="90000"/>
              </a:lnSpc>
              <a:spcBef>
                <a:spcPts val="0"/>
              </a:spcBef>
              <a:spcAft>
                <a:spcPts val="0"/>
              </a:spcAft>
              <a:buNone/>
            </a:pPr>
            <a:endParaRPr sz="2000" b="0" i="0" u="none" strike="noStrike" cap="none">
              <a:solidFill>
                <a:schemeClr val="dk2"/>
              </a:solidFill>
              <a:latin typeface="Trebuchet MS"/>
              <a:ea typeface="Trebuchet MS"/>
              <a:cs typeface="Trebuchet MS"/>
              <a:sym typeface="Trebuchet MS"/>
            </a:endParaRPr>
          </a:p>
        </p:txBody>
      </p:sp>
      <p:sp>
        <p:nvSpPr>
          <p:cNvPr id="629" name="Google Shape;629;p25"/>
          <p:cNvSpPr txBox="1"/>
          <p:nvPr/>
        </p:nvSpPr>
        <p:spPr>
          <a:xfrm>
            <a:off x="816066" y="6360248"/>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chemeClr val="dk2"/>
                </a:solidFill>
                <a:latin typeface="Trebuchet MS"/>
                <a:ea typeface="Trebuchet MS"/>
                <a:cs typeface="Trebuchet MS"/>
                <a:sym typeface="Trebuchet MS"/>
              </a:rPr>
              <a:t>Traditional GPU Processing</a:t>
            </a:r>
            <a:endParaRPr sz="2000" b="0" i="0" u="none" strike="noStrike" cap="none">
              <a:solidFill>
                <a:schemeClr val="dk2"/>
              </a:solidFill>
              <a:latin typeface="Trebuchet MS"/>
              <a:ea typeface="Trebuchet MS"/>
              <a:cs typeface="Trebuchet MS"/>
              <a:sym typeface="Trebuchet MS"/>
            </a:endParaRPr>
          </a:p>
        </p:txBody>
      </p:sp>
      <p:sp>
        <p:nvSpPr>
          <p:cNvPr id="630" name="Google Shape;630;p25"/>
          <p:cNvSpPr txBox="1"/>
          <p:nvPr/>
        </p:nvSpPr>
        <p:spPr>
          <a:xfrm>
            <a:off x="816066" y="2805250"/>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Hadoop Processing, Reading from Disk</a:t>
            </a:r>
            <a:endParaRPr sz="1100" b="0" i="0" u="none" strike="noStrike" cap="none">
              <a:solidFill>
                <a:srgbClr val="000000"/>
              </a:solidFill>
              <a:latin typeface="Arial"/>
              <a:ea typeface="Arial"/>
              <a:cs typeface="Arial"/>
              <a:sym typeface="Arial"/>
            </a:endParaRPr>
          </a:p>
        </p:txBody>
      </p:sp>
      <p:sp>
        <p:nvSpPr>
          <p:cNvPr id="631" name="Google Shape;631;p25"/>
          <p:cNvSpPr txBox="1"/>
          <p:nvPr/>
        </p:nvSpPr>
        <p:spPr>
          <a:xfrm>
            <a:off x="816066" y="4586379"/>
            <a:ext cx="6525462" cy="48001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Spark In-Memory Processing</a:t>
            </a:r>
            <a:endParaRPr sz="1100" b="0" i="0" u="none" strike="noStrike" cap="none">
              <a:solidFill>
                <a:srgbClr val="000000"/>
              </a:solidFill>
              <a:latin typeface="Arial"/>
              <a:ea typeface="Arial"/>
              <a:cs typeface="Arial"/>
              <a:sym typeface="Arial"/>
            </a:endParaRPr>
          </a:p>
        </p:txBody>
      </p:sp>
      <p:sp>
        <p:nvSpPr>
          <p:cNvPr id="632" name="Google Shape;632;p2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Data Processing Evolution</a:t>
            </a:r>
            <a:endParaRPr/>
          </a:p>
        </p:txBody>
      </p:sp>
      <p:sp>
        <p:nvSpPr>
          <p:cNvPr id="633" name="Google Shape;633;p25"/>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Faster Data Access, Less Data Movement</a:t>
            </a:r>
            <a:endParaRPr/>
          </a:p>
        </p:txBody>
      </p:sp>
      <p:sp>
        <p:nvSpPr>
          <p:cNvPr id="634" name="Google Shape;634;p25"/>
          <p:cNvSpPr txBox="1"/>
          <p:nvPr/>
        </p:nvSpPr>
        <p:spPr>
          <a:xfrm>
            <a:off x="797198" y="8045196"/>
            <a:ext cx="7155000" cy="569500"/>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RAPIDS</a:t>
            </a:r>
            <a:endParaRPr sz="2000" b="0" i="0" u="none" strike="noStrike" cap="none">
              <a:solidFill>
                <a:srgbClr val="000000"/>
              </a:solidFill>
              <a:latin typeface="Arial"/>
              <a:ea typeface="Arial"/>
              <a:cs typeface="Arial"/>
              <a:sym typeface="Arial"/>
            </a:endParaRPr>
          </a:p>
        </p:txBody>
      </p:sp>
      <p:sp>
        <p:nvSpPr>
          <p:cNvPr id="635" name="Google Shape;635;p25"/>
          <p:cNvSpPr/>
          <p:nvPr/>
        </p:nvSpPr>
        <p:spPr>
          <a:xfrm>
            <a:off x="942064" y="8618889"/>
            <a:ext cx="893000" cy="1000057"/>
          </a:xfrm>
          <a:prstGeom prst="rect">
            <a:avLst/>
          </a:prstGeom>
          <a:solidFill>
            <a:srgbClr val="0C0C0C"/>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Arrow</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Read</a:t>
            </a:r>
            <a:endParaRPr sz="1333" b="0" i="0" u="none" strike="noStrike" cap="none">
              <a:solidFill>
                <a:srgbClr val="000000"/>
              </a:solidFill>
              <a:latin typeface="Trebuchet MS"/>
              <a:ea typeface="Trebuchet MS"/>
              <a:cs typeface="Trebuchet MS"/>
              <a:sym typeface="Trebuchet MS"/>
            </a:endParaRPr>
          </a:p>
        </p:txBody>
      </p:sp>
      <p:sp>
        <p:nvSpPr>
          <p:cNvPr id="636" name="Google Shape;636;p25"/>
          <p:cNvSpPr/>
          <p:nvPr/>
        </p:nvSpPr>
        <p:spPr>
          <a:xfrm>
            <a:off x="2519552" y="8618887"/>
            <a:ext cx="684500" cy="1000057"/>
          </a:xfrm>
          <a:prstGeom prst="rect">
            <a:avLst/>
          </a:prstGeom>
          <a:solidFill>
            <a:srgbClr val="FDB42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ETL</a:t>
            </a:r>
            <a:endParaRPr sz="1500" b="0" i="0" u="none" strike="noStrike" cap="none">
              <a:solidFill>
                <a:srgbClr val="000000"/>
              </a:solidFill>
              <a:latin typeface="Trebuchet MS"/>
              <a:ea typeface="Trebuchet MS"/>
              <a:cs typeface="Trebuchet MS"/>
              <a:sym typeface="Trebuchet MS"/>
            </a:endParaRPr>
          </a:p>
        </p:txBody>
      </p:sp>
      <p:sp>
        <p:nvSpPr>
          <p:cNvPr id="637" name="Google Shape;637;p25"/>
          <p:cNvSpPr/>
          <p:nvPr/>
        </p:nvSpPr>
        <p:spPr>
          <a:xfrm>
            <a:off x="3204059" y="8618885"/>
            <a:ext cx="684500" cy="1000057"/>
          </a:xfrm>
          <a:prstGeom prst="rect">
            <a:avLst/>
          </a:prstGeom>
          <a:solidFill>
            <a:srgbClr val="D029C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ML</a:t>
            </a:r>
            <a:endParaRPr sz="1333" b="0" i="0" u="none" strike="noStrike" cap="none">
              <a:solidFill>
                <a:srgbClr val="000000"/>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Train</a:t>
            </a:r>
            <a:endParaRPr sz="1333" b="0" i="0" u="none" strike="noStrike" cap="none">
              <a:solidFill>
                <a:srgbClr val="000000"/>
              </a:solidFill>
              <a:latin typeface="Trebuchet MS"/>
              <a:ea typeface="Trebuchet MS"/>
              <a:cs typeface="Trebuchet MS"/>
              <a:sym typeface="Trebuchet MS"/>
            </a:endParaRPr>
          </a:p>
        </p:txBody>
      </p:sp>
      <p:sp>
        <p:nvSpPr>
          <p:cNvPr id="638" name="Google Shape;638;p25"/>
          <p:cNvSpPr/>
          <p:nvPr/>
        </p:nvSpPr>
        <p:spPr>
          <a:xfrm>
            <a:off x="1835046" y="8618887"/>
            <a:ext cx="684500" cy="1000057"/>
          </a:xfrm>
          <a:prstGeom prst="rect">
            <a:avLst/>
          </a:prstGeom>
          <a:solidFill>
            <a:srgbClr val="40C9DB"/>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333" b="0" i="0" u="none" strike="noStrike" cap="none">
                <a:solidFill>
                  <a:srgbClr val="FFFFFF"/>
                </a:solidFill>
                <a:latin typeface="Trebuchet MS"/>
                <a:ea typeface="Trebuchet MS"/>
                <a:cs typeface="Trebuchet MS"/>
                <a:sym typeface="Trebuchet MS"/>
              </a:rPr>
              <a:t>Query</a:t>
            </a:r>
            <a:endParaRPr sz="1500" b="0" i="0" u="none" strike="noStrike" cap="none">
              <a:solidFill>
                <a:srgbClr val="000000"/>
              </a:solidFill>
              <a:latin typeface="Trebuchet MS"/>
              <a:ea typeface="Trebuchet MS"/>
              <a:cs typeface="Trebuchet MS"/>
              <a:sym typeface="Trebuchet MS"/>
            </a:endParaRPr>
          </a:p>
        </p:txBody>
      </p:sp>
      <p:cxnSp>
        <p:nvCxnSpPr>
          <p:cNvPr id="639" name="Google Shape;639;p25"/>
          <p:cNvCxnSpPr/>
          <p:nvPr/>
        </p:nvCxnSpPr>
        <p:spPr>
          <a:xfrm flipH="1">
            <a:off x="4064980" y="6298334"/>
            <a:ext cx="4755000" cy="2834700"/>
          </a:xfrm>
          <a:prstGeom prst="bentConnector3">
            <a:avLst>
              <a:gd name="adj1" fmla="val 79"/>
            </a:avLst>
          </a:prstGeom>
          <a:noFill/>
          <a:ln w="12700" cap="flat" cmpd="sng">
            <a:solidFill>
              <a:schemeClr val="dk2"/>
            </a:solidFill>
            <a:prstDash val="solid"/>
            <a:round/>
            <a:headEnd type="none" w="sm" len="sm"/>
            <a:tailEnd type="triangle" w="lg" len="lg"/>
          </a:ln>
        </p:spPr>
      </p:cxnSp>
      <p:sp>
        <p:nvSpPr>
          <p:cNvPr id="640" name="Google Shape;640;p25"/>
          <p:cNvSpPr txBox="1"/>
          <p:nvPr/>
        </p:nvSpPr>
        <p:spPr>
          <a:xfrm>
            <a:off x="8895899" y="7882244"/>
            <a:ext cx="3354028" cy="1491452"/>
          </a:xfrm>
          <a:prstGeom prst="rect">
            <a:avLst/>
          </a:prstGeom>
          <a:noFill/>
          <a:ln>
            <a:noFill/>
          </a:ln>
        </p:spPr>
        <p:txBody>
          <a:bodyPr spcFirstLastPara="1" wrap="square" lIns="152375" tIns="76150" rIns="152375" bIns="76150" anchor="ctr" anchorCtr="0">
            <a:noAutofit/>
          </a:bodyPr>
          <a:lstStyle/>
          <a:p>
            <a:pPr marL="0" marR="0" lvl="0" indent="0" algn="l" rtl="0">
              <a:lnSpc>
                <a:spcPct val="90000"/>
              </a:lnSpc>
              <a:spcBef>
                <a:spcPts val="0"/>
              </a:spcBef>
              <a:spcAft>
                <a:spcPts val="0"/>
              </a:spcAft>
              <a:buNone/>
            </a:pPr>
            <a:r>
              <a:rPr lang="en-US" sz="2000" b="1" i="0" u="none" strike="noStrike" cap="none">
                <a:solidFill>
                  <a:schemeClr val="accent4"/>
                </a:solidFill>
                <a:latin typeface="Trebuchet MS"/>
                <a:ea typeface="Trebuchet MS"/>
                <a:cs typeface="Trebuchet MS"/>
                <a:sym typeface="Trebuchet MS"/>
              </a:rPr>
              <a:t>50-100x Improvement</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Same Code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Language Flexible</a:t>
            </a:r>
            <a:endParaRPr>
              <a:solidFill>
                <a:schemeClr val="accent4"/>
              </a:solidFill>
            </a:endParaRPr>
          </a:p>
          <a:p>
            <a:pPr marL="0" marR="0" lvl="0" indent="0" algn="l" rtl="0">
              <a:lnSpc>
                <a:spcPct val="90000"/>
              </a:lnSpc>
              <a:spcBef>
                <a:spcPts val="0"/>
              </a:spcBef>
              <a:spcAft>
                <a:spcPts val="0"/>
              </a:spcAft>
              <a:buNone/>
            </a:pPr>
            <a:r>
              <a:rPr lang="en-US" sz="2000" b="0" i="0" u="none" strike="noStrike" cap="none">
                <a:solidFill>
                  <a:schemeClr val="accent4"/>
                </a:solidFill>
                <a:latin typeface="Trebuchet MS"/>
                <a:ea typeface="Trebuchet MS"/>
                <a:cs typeface="Trebuchet MS"/>
                <a:sym typeface="Trebuchet MS"/>
              </a:rPr>
              <a:t>Primarily on GPU</a:t>
            </a:r>
            <a:endParaRPr>
              <a:solidFill>
                <a:schemeClr val="accent4"/>
              </a:solidFill>
            </a:endParaRPr>
          </a:p>
        </p:txBody>
      </p:sp>
      <p:cxnSp>
        <p:nvCxnSpPr>
          <p:cNvPr id="641" name="Google Shape;641;p25"/>
          <p:cNvCxnSpPr/>
          <p:nvPr/>
        </p:nvCxnSpPr>
        <p:spPr>
          <a:xfrm flipH="1">
            <a:off x="6899680" y="7385098"/>
            <a:ext cx="1920300" cy="600"/>
          </a:xfrm>
          <a:prstGeom prst="bentConnector3">
            <a:avLst>
              <a:gd name="adj1" fmla="val 79"/>
            </a:avLst>
          </a:prstGeom>
          <a:noFill/>
          <a:ln w="12700" cap="flat" cmpd="sng">
            <a:solidFill>
              <a:schemeClr val="dk2"/>
            </a:solidFill>
            <a:prstDash val="solid"/>
            <a:round/>
            <a:headEnd type="none" w="sm" len="sm"/>
            <a:tailEnd type="triangle" w="lg" len="lg"/>
          </a:ln>
        </p:spPr>
      </p:cxnSp>
      <p:grpSp>
        <p:nvGrpSpPr>
          <p:cNvPr id="642" name="Google Shape;642;p25"/>
          <p:cNvGrpSpPr/>
          <p:nvPr/>
        </p:nvGrpSpPr>
        <p:grpSpPr>
          <a:xfrm>
            <a:off x="445988" y="2668005"/>
            <a:ext cx="17289990" cy="5373023"/>
            <a:chOff x="527497" y="2667980"/>
            <a:chExt cx="17289990" cy="5373023"/>
          </a:xfrm>
        </p:grpSpPr>
        <p:sp>
          <p:nvSpPr>
            <p:cNvPr id="643" name="Google Shape;643;p25"/>
            <p:cNvSpPr/>
            <p:nvPr/>
          </p:nvSpPr>
          <p:spPr>
            <a:xfrm>
              <a:off x="527497" y="2667980"/>
              <a:ext cx="17289990" cy="362309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4" name="Google Shape;644;p25"/>
            <p:cNvSpPr/>
            <p:nvPr/>
          </p:nvSpPr>
          <p:spPr>
            <a:xfrm>
              <a:off x="527497" y="6179276"/>
              <a:ext cx="6581226" cy="1861727"/>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5" name="Google Shape;645;p25"/>
            <p:cNvSpPr/>
            <p:nvPr/>
          </p:nvSpPr>
          <p:spPr>
            <a:xfrm>
              <a:off x="7128387" y="6276440"/>
              <a:ext cx="1782026" cy="1145440"/>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sp>
          <p:nvSpPr>
            <p:cNvPr id="646" name="Google Shape;646;p25"/>
            <p:cNvSpPr/>
            <p:nvPr/>
          </p:nvSpPr>
          <p:spPr>
            <a:xfrm>
              <a:off x="8996520" y="6276440"/>
              <a:ext cx="2638306" cy="1203352"/>
            </a:xfrm>
            <a:prstGeom prst="rect">
              <a:avLst/>
            </a:prstGeom>
            <a:solidFill>
              <a:srgbClr val="FFFFFF">
                <a:alpha val="74901"/>
              </a:srgbClr>
            </a:solidFill>
            <a:ln>
              <a:noFill/>
            </a:ln>
          </p:spPr>
          <p:txBody>
            <a:bodyPr spcFirstLastPara="1" wrap="square" lIns="152375" tIns="76150" rIns="152375" bIns="76150" anchor="ctr" anchorCtr="0">
              <a:noAutofit/>
            </a:bodyPr>
            <a:lstStyle/>
            <a:p>
              <a:pPr marL="0" marR="0" lvl="0" indent="0" algn="ctr" rtl="0">
                <a:lnSpc>
                  <a:spcPct val="100000"/>
                </a:lnSpc>
                <a:spcBef>
                  <a:spcPts val="0"/>
                </a:spcBef>
                <a:spcAft>
                  <a:spcPts val="0"/>
                </a:spcAft>
                <a:buNone/>
              </a:pPr>
              <a:endParaRPr sz="3000" b="0" i="0" u="none" strike="noStrike" cap="none">
                <a:solidFill>
                  <a:srgbClr val="FFFFFF"/>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74"/>
        <p:cNvGrpSpPr/>
        <p:nvPr/>
      </p:nvGrpSpPr>
      <p:grpSpPr>
        <a:xfrm>
          <a:off x="0" y="0"/>
          <a:ext cx="0" cy="0"/>
          <a:chOff x="0" y="0"/>
          <a:chExt cx="0" cy="0"/>
        </a:xfrm>
      </p:grpSpPr>
      <p:sp>
        <p:nvSpPr>
          <p:cNvPr id="1875" name="Google Shape;1875;p98"/>
          <p:cNvSpPr txBox="1">
            <a:spLocks noGrp="1"/>
          </p:cNvSpPr>
          <p:nvPr>
            <p:ph type="title"/>
          </p:nvPr>
        </p:nvSpPr>
        <p:spPr>
          <a:xfrm>
            <a:off x="3106785" y="3998553"/>
            <a:ext cx="12074400" cy="2289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Visualization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Google Shape;1880;p99"/>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cuXfilter</a:t>
            </a:r>
            <a:endParaRPr/>
          </a:p>
        </p:txBody>
      </p:sp>
      <p:sp>
        <p:nvSpPr>
          <p:cNvPr id="1881" name="Google Shape;1881;p99"/>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Cross-Filtering</a:t>
            </a:r>
            <a:endParaRPr/>
          </a:p>
        </p:txBody>
      </p:sp>
      <p:pic>
        <p:nvPicPr>
          <p:cNvPr id="1882" name="Google Shape;1882;p9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0039800" y="3855750"/>
            <a:ext cx="7637976" cy="4296351"/>
          </a:xfrm>
          <a:prstGeom prst="rect">
            <a:avLst/>
          </a:prstGeom>
          <a:noFill/>
          <a:ln>
            <a:noFill/>
          </a:ln>
        </p:spPr>
      </p:pic>
      <p:sp>
        <p:nvSpPr>
          <p:cNvPr id="1883" name="Google Shape;1883;p99"/>
          <p:cNvSpPr txBox="1">
            <a:spLocks noGrp="1"/>
          </p:cNvSpPr>
          <p:nvPr>
            <p:ph type="body" idx="1"/>
          </p:nvPr>
        </p:nvSpPr>
        <p:spPr>
          <a:xfrm>
            <a:off x="861250" y="3505059"/>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240"/>
              <a:buNone/>
            </a:pPr>
            <a:r>
              <a:rPr lang="en-US" sz="2800">
                <a:solidFill>
                  <a:schemeClr val="lt2"/>
                </a:solidFill>
              </a:rPr>
              <a:t>STREAMLINED FOR NOTEBOOKS</a:t>
            </a:r>
            <a:endParaRPr/>
          </a:p>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Cuxfilter</a:t>
            </a:r>
            <a:r>
              <a:rPr lang="en-US"/>
              <a:t> allows you to visually explore your cuDF dataframes through fully cross-filtered dashboards in less than 10 lines of notebook code.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r>
              <a:rPr lang="en-US" sz="2800">
                <a:solidFill>
                  <a:schemeClr val="lt2"/>
                </a:solidFill>
              </a:rPr>
              <a:t>MINIMAL COMPLEXITY &amp; FAST RESULTS</a:t>
            </a:r>
            <a:endParaRPr/>
          </a:p>
          <a:p>
            <a:pPr marL="0" lvl="0" indent="0" algn="l" rtl="0">
              <a:spcBef>
                <a:spcPts val="1000"/>
              </a:spcBef>
              <a:spcAft>
                <a:spcPts val="0"/>
              </a:spcAft>
              <a:buNone/>
            </a:pPr>
            <a:r>
              <a:rPr lang="en-US"/>
              <a:t>Select from vetted chart libraries, pre-designed layouts, and multiple themes to find the best fit for a use case, at speeds typically 20x faster per chart than Pandas.</a:t>
            </a:r>
            <a:endParaRPr/>
          </a:p>
          <a:p>
            <a:pPr marL="0" lvl="0" indent="0" algn="l" rtl="0">
              <a:spcBef>
                <a:spcPts val="1000"/>
              </a:spcBef>
              <a:spcAft>
                <a:spcPts val="0"/>
              </a:spcAft>
              <a:buNone/>
            </a:pPr>
            <a:endParaRPr/>
          </a:p>
          <a:p>
            <a:pPr marL="0" lvl="0" indent="0" algn="l" rtl="0">
              <a:spcBef>
                <a:spcPts val="1000"/>
              </a:spcBef>
              <a:spcAft>
                <a:spcPts val="0"/>
              </a:spcAft>
              <a:buNone/>
            </a:pPr>
            <a:r>
              <a:rPr lang="en-US" sz="2800">
                <a:solidFill>
                  <a:schemeClr val="lt2"/>
                </a:solidFill>
              </a:rPr>
              <a:t>SEAMLESS INTEGRATION WITH RAPIDS</a:t>
            </a:r>
            <a:endParaRPr/>
          </a:p>
          <a:p>
            <a:pPr marL="0" lvl="0" indent="0" algn="l" rtl="0">
              <a:spcBef>
                <a:spcPts val="1000"/>
              </a:spcBef>
              <a:spcAft>
                <a:spcPts val="0"/>
              </a:spcAft>
              <a:buNone/>
            </a:pPr>
            <a:r>
              <a:rPr lang="en-US"/>
              <a:t>Cuxfilter is designed to be easy to </a:t>
            </a:r>
            <a:r>
              <a:rPr lang="en-US" u="sng">
                <a:solidFill>
                  <a:srgbClr val="999999"/>
                </a:solidFill>
                <a:hlinkClick r:id="rId5">
                  <a:extLst>
                    <a:ext uri="{A12FA001-AC4F-418D-AE19-62706E023703}">
                      <ahyp:hlinkClr xmlns:ahyp="http://schemas.microsoft.com/office/drawing/2018/hyperlinkcolor" val="tx"/>
                    </a:ext>
                  </a:extLst>
                </a:hlinkClick>
              </a:rPr>
              <a:t>install</a:t>
            </a:r>
            <a:r>
              <a:rPr lang="en-US"/>
              <a:t> and use with RAPIDS. Learn more about our approach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p:txBody>
      </p:sp>
      <p:sp>
        <p:nvSpPr>
          <p:cNvPr id="1884" name="Google Shape;1884;p99"/>
          <p:cNvSpPr txBox="1"/>
          <p:nvPr/>
        </p:nvSpPr>
        <p:spPr>
          <a:xfrm>
            <a:off x="11515338" y="8333097"/>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https://docs.rapids.ai/api/cuxfilter/stable</a:t>
            </a:r>
            <a:endParaRPr sz="1600">
              <a:solidFill>
                <a:srgbClr val="999999"/>
              </a:solidFill>
              <a:latin typeface="Trebuchet MS"/>
              <a:ea typeface="Trebuchet MS"/>
              <a:cs typeface="Trebuchet MS"/>
              <a:sym typeface="Trebuchet M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888"/>
        <p:cNvGrpSpPr/>
        <p:nvPr/>
      </p:nvGrpSpPr>
      <p:grpSpPr>
        <a:xfrm>
          <a:off x="0" y="0"/>
          <a:ext cx="0" cy="0"/>
          <a:chOff x="0" y="0"/>
          <a:chExt cx="0" cy="0"/>
        </a:xfrm>
      </p:grpSpPr>
      <p:sp>
        <p:nvSpPr>
          <p:cNvPr id="1889" name="Google Shape;1889;p100"/>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Plotly Dash</a:t>
            </a:r>
            <a:endParaRPr/>
          </a:p>
        </p:txBody>
      </p:sp>
      <p:sp>
        <p:nvSpPr>
          <p:cNvPr id="1890" name="Google Shape;1890;p100"/>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Visualization Apps with Python</a:t>
            </a:r>
            <a:endParaRPr/>
          </a:p>
        </p:txBody>
      </p:sp>
      <p:pic>
        <p:nvPicPr>
          <p:cNvPr id="1891" name="Google Shape;1891;p10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50525" y="3283268"/>
            <a:ext cx="7579075" cy="5827408"/>
          </a:xfrm>
          <a:prstGeom prst="rect">
            <a:avLst/>
          </a:prstGeom>
          <a:noFill/>
          <a:ln>
            <a:noFill/>
          </a:ln>
        </p:spPr>
      </p:pic>
      <p:sp>
        <p:nvSpPr>
          <p:cNvPr id="1892" name="Google Shape;1892;p100"/>
          <p:cNvSpPr txBox="1">
            <a:spLocks noGrp="1"/>
          </p:cNvSpPr>
          <p:nvPr>
            <p:ph type="body" idx="1"/>
          </p:nvPr>
        </p:nvSpPr>
        <p:spPr>
          <a:xfrm>
            <a:off x="861250" y="3845954"/>
            <a:ext cx="8733900" cy="6198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u="sng">
                <a:solidFill>
                  <a:srgbClr val="999999"/>
                </a:solidFill>
                <a:hlinkClick r:id="rId4">
                  <a:extLst>
                    <a:ext uri="{A12FA001-AC4F-418D-AE19-62706E023703}">
                      <ahyp:hlinkClr xmlns:ahyp="http://schemas.microsoft.com/office/drawing/2018/hyperlinkcolor" val="tx"/>
                    </a:ext>
                  </a:extLst>
                </a:hlinkClick>
              </a:rPr>
              <a:t>Plotly Dash</a:t>
            </a:r>
            <a:r>
              <a:rPr lang="en-US">
                <a:solidFill>
                  <a:srgbClr val="999999"/>
                </a:solidFill>
              </a:rPr>
              <a:t> </a:t>
            </a:r>
            <a:r>
              <a:rPr lang="en-US"/>
              <a:t>is RAPIDS accelerated, combining the ease-of-use development and deployment of Dash apps with the compute speed of RAPIDS. Work continues to optimize Plotly’s API for even deeper RAPIDS integration. </a:t>
            </a:r>
            <a:endParaRPr/>
          </a:p>
          <a:p>
            <a:pPr marL="0" lvl="0" indent="0" algn="l" rtl="0">
              <a:lnSpc>
                <a:spcPct val="90000"/>
              </a:lnSpc>
              <a:spcBef>
                <a:spcPts val="1000"/>
              </a:spcBef>
              <a:spcAft>
                <a:spcPts val="0"/>
              </a:spcAft>
              <a:buNone/>
            </a:pPr>
            <a:endParaRPr/>
          </a:p>
          <a:p>
            <a:pPr marL="0" lvl="0" indent="0" algn="l" rtl="0">
              <a:spcBef>
                <a:spcPts val="0"/>
              </a:spcBef>
              <a:spcAft>
                <a:spcPts val="0"/>
              </a:spcAft>
              <a:buNone/>
            </a:pPr>
            <a:r>
              <a:rPr lang="en-US" sz="2800">
                <a:solidFill>
                  <a:schemeClr val="lt2"/>
                </a:solidFill>
              </a:rPr>
              <a:t>300 MILLION DATAPOINT CENSUS EXAMPLE</a:t>
            </a:r>
            <a:endParaRPr/>
          </a:p>
          <a:p>
            <a:pPr marL="0" lvl="0" indent="0" algn="l" rtl="0">
              <a:spcBef>
                <a:spcPts val="1000"/>
              </a:spcBef>
              <a:spcAft>
                <a:spcPts val="0"/>
              </a:spcAft>
              <a:buNone/>
            </a:pPr>
            <a:r>
              <a:rPr lang="en-US"/>
              <a:t>Interact with data points of every individual in the United States, in real time, with the 2010 Census visualization. Get the code on </a:t>
            </a:r>
            <a:r>
              <a:rPr lang="en-US" u="sng">
                <a:solidFill>
                  <a:srgbClr val="999999"/>
                </a:solidFill>
                <a:hlinkClick r:id="rId5">
                  <a:extLst>
                    <a:ext uri="{A12FA001-AC4F-418D-AE19-62706E023703}">
                      <ahyp:hlinkClr xmlns:ahyp="http://schemas.microsoft.com/office/drawing/2018/hyperlinkcolor" val="tx"/>
                    </a:ext>
                  </a:extLst>
                </a:hlinkClick>
              </a:rPr>
              <a:t>GitHub</a:t>
            </a:r>
            <a:r>
              <a:rPr lang="en-US"/>
              <a:t> and read about details </a:t>
            </a:r>
            <a:r>
              <a:rPr lang="en-US" u="sng">
                <a:solidFill>
                  <a:srgbClr val="999999"/>
                </a:solidFill>
                <a:hlinkClick r:id="rId6">
                  <a:extLst>
                    <a:ext uri="{A12FA001-AC4F-418D-AE19-62706E023703}">
                      <ahyp:hlinkClr xmlns:ahyp="http://schemas.microsoft.com/office/drawing/2018/hyperlinkcolor" val="tx"/>
                    </a:ext>
                  </a:extLst>
                </a:hlinkClick>
              </a:rPr>
              <a:t>here</a:t>
            </a:r>
            <a:r>
              <a:rPr lang="en-US"/>
              <a:t>.</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283110" lvl="0" indent="-161190" algn="l" rtl="0">
              <a:lnSpc>
                <a:spcPct val="90000"/>
              </a:lnSpc>
              <a:spcBef>
                <a:spcPts val="1500"/>
              </a:spcBef>
              <a:spcAft>
                <a:spcPts val="0"/>
              </a:spcAft>
              <a:buClr>
                <a:schemeClr val="lt2"/>
              </a:buClr>
              <a:buSzPts val="1920"/>
              <a:buFont typeface="Noto Sans Symbols"/>
              <a:buNone/>
            </a:pPr>
            <a:endParaRPr/>
          </a:p>
        </p:txBody>
      </p:sp>
      <p:sp>
        <p:nvSpPr>
          <p:cNvPr id="1893" name="Google Shape;1893;p100"/>
          <p:cNvSpPr txBox="1"/>
          <p:nvPr/>
        </p:nvSpPr>
        <p:spPr>
          <a:xfrm>
            <a:off x="10983375" y="9246750"/>
            <a:ext cx="58206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https://github.com/rapidsai/plotly-dash-rapids-census-demo</a:t>
            </a:r>
            <a:endParaRPr sz="1600">
              <a:solidFill>
                <a:srgbClr val="999999"/>
              </a:solidFill>
              <a:latin typeface="Trebuchet MS"/>
              <a:ea typeface="Trebuchet MS"/>
              <a:cs typeface="Trebuchet MS"/>
              <a:sym typeface="Trebuchet MS"/>
            </a:endParaRPr>
          </a:p>
        </p:txBody>
      </p:sp>
      <p:pic>
        <p:nvPicPr>
          <p:cNvPr id="1894" name="Google Shape;1894;p100" descr="A picture containing food&#10;&#10;Description automatically generated"/>
          <p:cNvPicPr preferRelativeResize="0"/>
          <p:nvPr/>
        </p:nvPicPr>
        <p:blipFill rotWithShape="1">
          <a:blip r:embed="rId7">
            <a:alphaModFix/>
          </a:blip>
          <a:srcRect t="34133" b="32417"/>
          <a:stretch/>
        </p:blipFill>
        <p:spPr>
          <a:xfrm>
            <a:off x="877275" y="3215351"/>
            <a:ext cx="2918625" cy="732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10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pyViz Community</a:t>
            </a:r>
            <a:endParaRPr/>
          </a:p>
        </p:txBody>
      </p:sp>
      <p:sp>
        <p:nvSpPr>
          <p:cNvPr id="1900" name="Google Shape;1900;p10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GPU Accelerated Python Visualizations</a:t>
            </a:r>
            <a:endParaRPr/>
          </a:p>
        </p:txBody>
      </p:sp>
      <p:pic>
        <p:nvPicPr>
          <p:cNvPr id="1901" name="Google Shape;1901;p101"/>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914757" y="3749250"/>
            <a:ext cx="7740150" cy="4512500"/>
          </a:xfrm>
          <a:prstGeom prst="rect">
            <a:avLst/>
          </a:prstGeom>
          <a:noFill/>
          <a:ln>
            <a:noFill/>
          </a:ln>
        </p:spPr>
      </p:pic>
      <p:sp>
        <p:nvSpPr>
          <p:cNvPr id="1902" name="Google Shape;1902;p101"/>
          <p:cNvSpPr txBox="1"/>
          <p:nvPr/>
        </p:nvSpPr>
        <p:spPr>
          <a:xfrm>
            <a:off x="11388550" y="8425452"/>
            <a:ext cx="4686900" cy="45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https://datashader.org/</a:t>
            </a:r>
            <a:endParaRPr sz="1600">
              <a:solidFill>
                <a:srgbClr val="999999"/>
              </a:solidFill>
              <a:latin typeface="Trebuchet MS"/>
              <a:ea typeface="Trebuchet MS"/>
              <a:cs typeface="Trebuchet MS"/>
              <a:sym typeface="Trebuchet MS"/>
            </a:endParaRPr>
          </a:p>
        </p:txBody>
      </p:sp>
      <p:pic>
        <p:nvPicPr>
          <p:cNvPr id="1903" name="Google Shape;1903;p101" descr="A picture containing drawing&#10;&#10;Description automatically generated"/>
          <p:cNvPicPr preferRelativeResize="0"/>
          <p:nvPr/>
        </p:nvPicPr>
        <p:blipFill rotWithShape="1">
          <a:blip r:embed="rId5">
            <a:alphaModFix/>
          </a:blip>
          <a:srcRect/>
          <a:stretch/>
        </p:blipFill>
        <p:spPr>
          <a:xfrm>
            <a:off x="623685" y="6100280"/>
            <a:ext cx="2812104" cy="464074"/>
          </a:xfrm>
          <a:prstGeom prst="rect">
            <a:avLst/>
          </a:prstGeom>
          <a:noFill/>
          <a:ln>
            <a:noFill/>
          </a:ln>
        </p:spPr>
      </p:pic>
      <p:pic>
        <p:nvPicPr>
          <p:cNvPr id="1904" name="Google Shape;1904;p101" descr="A picture containing drawing&#10;&#10;Description automatically generated"/>
          <p:cNvPicPr preferRelativeResize="0"/>
          <p:nvPr/>
        </p:nvPicPr>
        <p:blipFill rotWithShape="1">
          <a:blip r:embed="rId6">
            <a:alphaModFix/>
          </a:blip>
          <a:srcRect/>
          <a:stretch/>
        </p:blipFill>
        <p:spPr>
          <a:xfrm>
            <a:off x="5426124" y="6119751"/>
            <a:ext cx="1564261" cy="464075"/>
          </a:xfrm>
          <a:prstGeom prst="rect">
            <a:avLst/>
          </a:prstGeom>
          <a:noFill/>
          <a:ln>
            <a:noFill/>
          </a:ln>
        </p:spPr>
      </p:pic>
      <p:pic>
        <p:nvPicPr>
          <p:cNvPr id="1905" name="Google Shape;1905;p101" descr="A close up of a sign&#10;&#10;Description automatically generated"/>
          <p:cNvPicPr preferRelativeResize="0"/>
          <p:nvPr/>
        </p:nvPicPr>
        <p:blipFill rotWithShape="1">
          <a:blip r:embed="rId7">
            <a:alphaModFix/>
          </a:blip>
          <a:srcRect/>
          <a:stretch/>
        </p:blipFill>
        <p:spPr>
          <a:xfrm>
            <a:off x="625697" y="3114242"/>
            <a:ext cx="3080153" cy="786962"/>
          </a:xfrm>
          <a:prstGeom prst="rect">
            <a:avLst/>
          </a:prstGeom>
          <a:noFill/>
          <a:ln>
            <a:noFill/>
          </a:ln>
        </p:spPr>
      </p:pic>
      <p:pic>
        <p:nvPicPr>
          <p:cNvPr id="1906" name="Google Shape;1906;p101" descr="A picture containing drawing&#10;&#10;Description automatically generated"/>
          <p:cNvPicPr preferRelativeResize="0"/>
          <p:nvPr/>
        </p:nvPicPr>
        <p:blipFill rotWithShape="1">
          <a:blip r:embed="rId8">
            <a:alphaModFix/>
          </a:blip>
          <a:srcRect/>
          <a:stretch/>
        </p:blipFill>
        <p:spPr>
          <a:xfrm>
            <a:off x="5426118" y="3224994"/>
            <a:ext cx="1823709" cy="565458"/>
          </a:xfrm>
          <a:prstGeom prst="rect">
            <a:avLst/>
          </a:prstGeom>
          <a:noFill/>
          <a:ln>
            <a:noFill/>
          </a:ln>
        </p:spPr>
      </p:pic>
      <p:sp>
        <p:nvSpPr>
          <p:cNvPr id="1907" name="Google Shape;1907;p101"/>
          <p:cNvSpPr txBox="1"/>
          <p:nvPr/>
        </p:nvSpPr>
        <p:spPr>
          <a:xfrm>
            <a:off x="625700" y="3790450"/>
            <a:ext cx="43722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to easily annotate and interactively explore data with minimal syntax. Work continues to optimize its API for deeper RAPIDS integration.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holoviews.org</a:t>
            </a:r>
            <a:endParaRPr sz="2000">
              <a:solidFill>
                <a:srgbClr val="A946E0"/>
              </a:solidFill>
              <a:latin typeface="Trebuchet MS"/>
              <a:ea typeface="Trebuchet MS"/>
              <a:cs typeface="Trebuchet MS"/>
              <a:sym typeface="Trebuchet MS"/>
            </a:endParaRPr>
          </a:p>
        </p:txBody>
      </p:sp>
      <p:sp>
        <p:nvSpPr>
          <p:cNvPr id="1908" name="Google Shape;1908;p101"/>
          <p:cNvSpPr txBox="1"/>
          <p:nvPr/>
        </p:nvSpPr>
        <p:spPr>
          <a:xfrm>
            <a:off x="5294577" y="3790450"/>
            <a:ext cx="4481700" cy="13233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rgbClr val="666666"/>
                </a:solidFill>
                <a:latin typeface="Trebuchet MS"/>
                <a:ea typeface="Trebuchet MS"/>
                <a:cs typeface="Trebuchet MS"/>
                <a:sym typeface="Trebuchet MS"/>
              </a:rPr>
              <a:t>A higher-level plotting API built on HoloViews, work is ongoing to ensure its features can utilize the RAPIDS integration with HoloViews.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hvplot.holoviz.org</a:t>
            </a:r>
            <a:endParaRPr sz="2000">
              <a:solidFill>
                <a:srgbClr val="A946E0"/>
              </a:solidFill>
              <a:latin typeface="Trebuchet MS"/>
              <a:ea typeface="Trebuchet MS"/>
              <a:cs typeface="Trebuchet MS"/>
              <a:sym typeface="Trebuchet MS"/>
            </a:endParaRPr>
          </a:p>
        </p:txBody>
      </p:sp>
      <p:sp>
        <p:nvSpPr>
          <p:cNvPr id="1909" name="Google Shape;1909;p101"/>
          <p:cNvSpPr txBox="1"/>
          <p:nvPr/>
        </p:nvSpPr>
        <p:spPr>
          <a:xfrm>
            <a:off x="623674" y="6626175"/>
            <a:ext cx="4481700" cy="15696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Uses cuDF / dask cuDF for accelerated server-side rendering of extremely high density visualizations. Work continues to optimize more of its features for GPUs.</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datashader.org</a:t>
            </a:r>
            <a:endParaRPr sz="2000">
              <a:latin typeface="Trebuchet MS"/>
              <a:ea typeface="Trebuchet MS"/>
              <a:cs typeface="Trebuchet MS"/>
              <a:sym typeface="Trebuchet MS"/>
            </a:endParaRPr>
          </a:p>
          <a:p>
            <a:pPr marL="0" marR="0" lvl="0" indent="0" algn="l" rtl="0">
              <a:spcBef>
                <a:spcPts val="0"/>
              </a:spcBef>
              <a:spcAft>
                <a:spcPts val="0"/>
              </a:spcAft>
              <a:buNone/>
            </a:pPr>
            <a:endParaRPr sz="2000">
              <a:solidFill>
                <a:srgbClr val="A946E0"/>
              </a:solidFill>
              <a:latin typeface="Trebuchet MS"/>
              <a:ea typeface="Trebuchet MS"/>
              <a:cs typeface="Trebuchet MS"/>
              <a:sym typeface="Trebuchet MS"/>
            </a:endParaRPr>
          </a:p>
        </p:txBody>
      </p:sp>
      <p:sp>
        <p:nvSpPr>
          <p:cNvPr id="1910" name="Google Shape;1910;p101"/>
          <p:cNvSpPr txBox="1"/>
          <p:nvPr/>
        </p:nvSpPr>
        <p:spPr>
          <a:xfrm>
            <a:off x="5294550" y="6626173"/>
            <a:ext cx="4481700" cy="1815900"/>
          </a:xfrm>
          <a:prstGeom prst="rect">
            <a:avLst/>
          </a:prstGeom>
          <a:noFill/>
          <a:ln>
            <a:noFill/>
          </a:ln>
        </p:spPr>
        <p:txBody>
          <a:bodyPr spcFirstLastPara="1" wrap="square" lIns="91450" tIns="45700" rIns="91450" bIns="45700" anchor="t" anchorCtr="0">
            <a:noAutofit/>
          </a:bodyPr>
          <a:lstStyle/>
          <a:p>
            <a:pPr marL="0" marR="0" lvl="0" indent="0" algn="l" rtl="0">
              <a:spcBef>
                <a:spcPts val="0"/>
              </a:spcBef>
              <a:spcAft>
                <a:spcPts val="0"/>
              </a:spcAft>
              <a:buNone/>
            </a:pPr>
            <a:r>
              <a:rPr lang="en-US" sz="2000">
                <a:solidFill>
                  <a:schemeClr val="accent4"/>
                </a:solidFill>
                <a:latin typeface="Trebuchet MS"/>
                <a:ea typeface="Trebuchet MS"/>
                <a:cs typeface="Trebuchet MS"/>
                <a:sym typeface="Trebuchet MS"/>
              </a:rPr>
              <a:t>A backbone chart library used throughout the pyViz community, RAPIDS is actively supporting integration development to further its use in GPU accelerated libraries and enhance rendering performance. </a:t>
            </a:r>
            <a:endParaRPr sz="2000">
              <a:latin typeface="Trebuchet MS"/>
              <a:ea typeface="Trebuchet MS"/>
              <a:cs typeface="Trebuchet MS"/>
              <a:sym typeface="Trebuchet MS"/>
            </a:endParaRPr>
          </a:p>
          <a:p>
            <a:pPr marL="0" marR="0" lvl="0" indent="0" algn="l" rtl="0">
              <a:spcBef>
                <a:spcPts val="0"/>
              </a:spcBef>
              <a:spcAft>
                <a:spcPts val="0"/>
              </a:spcAft>
              <a:buNone/>
            </a:pPr>
            <a:r>
              <a:rPr lang="en-US" sz="2000">
                <a:solidFill>
                  <a:srgbClr val="A946E0"/>
                </a:solidFill>
                <a:latin typeface="Trebuchet MS"/>
                <a:ea typeface="Trebuchet MS"/>
                <a:cs typeface="Trebuchet MS"/>
                <a:sym typeface="Trebuchet MS"/>
              </a:rPr>
              <a:t>bokeh.org</a:t>
            </a:r>
            <a:endParaRPr sz="2000">
              <a:solidFill>
                <a:srgbClr val="A946E0"/>
              </a:solidFill>
              <a:latin typeface="Trebuchet MS"/>
              <a:ea typeface="Trebuchet MS"/>
              <a:cs typeface="Trebuchet MS"/>
              <a:sym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102"/>
          <p:cNvSpPr txBox="1">
            <a:spLocks noGrp="1"/>
          </p:cNvSpPr>
          <p:nvPr>
            <p:ph type="title"/>
          </p:nvPr>
        </p:nvSpPr>
        <p:spPr>
          <a:xfrm>
            <a:off x="3106785" y="3998553"/>
            <a:ext cx="12074400" cy="2289900"/>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Community</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1920" name="Google Shape;1920;p103"/>
          <p:cNvSpPr txBox="1"/>
          <p:nvPr/>
        </p:nvSpPr>
        <p:spPr>
          <a:xfrm>
            <a:off x="1433605" y="8293960"/>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OPEN SOURCE</a:t>
            </a:r>
            <a:endParaRPr sz="2000" b="0" i="0" u="none" strike="noStrike" cap="none">
              <a:solidFill>
                <a:schemeClr val="lt2"/>
              </a:solidFill>
              <a:latin typeface="Trebuchet MS"/>
              <a:ea typeface="Trebuchet MS"/>
              <a:cs typeface="Trebuchet MS"/>
              <a:sym typeface="Trebuchet MS"/>
            </a:endParaRPr>
          </a:p>
        </p:txBody>
      </p:sp>
      <p:sp>
        <p:nvSpPr>
          <p:cNvPr id="1921" name="Google Shape;1921;p103"/>
          <p:cNvSpPr txBox="1"/>
          <p:nvPr/>
        </p:nvSpPr>
        <p:spPr>
          <a:xfrm>
            <a:off x="1272856" y="3059351"/>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CONTRIBUTORS</a:t>
            </a:r>
            <a:endParaRPr sz="2000" b="0" i="0" u="none" strike="noStrike" cap="none">
              <a:solidFill>
                <a:schemeClr val="lt2"/>
              </a:solidFill>
              <a:latin typeface="Trebuchet MS"/>
              <a:ea typeface="Trebuchet MS"/>
              <a:cs typeface="Trebuchet MS"/>
              <a:sym typeface="Trebuchet MS"/>
            </a:endParaRPr>
          </a:p>
        </p:txBody>
      </p:sp>
      <p:sp>
        <p:nvSpPr>
          <p:cNvPr id="1922" name="Google Shape;1922;p103"/>
          <p:cNvSpPr txBox="1"/>
          <p:nvPr/>
        </p:nvSpPr>
        <p:spPr>
          <a:xfrm>
            <a:off x="1272856" y="4967227"/>
            <a:ext cx="2253000" cy="708000"/>
          </a:xfrm>
          <a:prstGeom prst="rect">
            <a:avLst/>
          </a:prstGeom>
          <a:noFill/>
          <a:ln>
            <a:noFill/>
          </a:ln>
        </p:spPr>
        <p:txBody>
          <a:bodyPr spcFirstLastPara="1" wrap="square" lIns="152375" tIns="76150" rIns="152375" bIns="76150" anchor="ctr" anchorCtr="0">
            <a:noAutofit/>
          </a:bodyPr>
          <a:lstStyle/>
          <a:p>
            <a:pPr marL="0" marR="0" lvl="0" indent="0" algn="r" rtl="0">
              <a:lnSpc>
                <a:spcPct val="90000"/>
              </a:lnSpc>
              <a:spcBef>
                <a:spcPts val="0"/>
              </a:spcBef>
              <a:spcAft>
                <a:spcPts val="0"/>
              </a:spcAft>
              <a:buNone/>
            </a:pPr>
            <a:r>
              <a:rPr lang="en-US" sz="2000" b="0" i="0" u="none" strike="noStrike" cap="none">
                <a:solidFill>
                  <a:schemeClr val="lt2"/>
                </a:solidFill>
                <a:latin typeface="Trebuchet MS"/>
                <a:ea typeface="Trebuchet MS"/>
                <a:cs typeface="Trebuchet MS"/>
                <a:sym typeface="Trebuchet MS"/>
              </a:rPr>
              <a:t>ADOPTERS</a:t>
            </a:r>
            <a:endParaRPr sz="2000" b="0" i="0" u="none" strike="noStrike" cap="none">
              <a:solidFill>
                <a:schemeClr val="lt2"/>
              </a:solidFill>
              <a:latin typeface="Trebuchet MS"/>
              <a:ea typeface="Trebuchet MS"/>
              <a:cs typeface="Trebuchet MS"/>
              <a:sym typeface="Trebuchet MS"/>
            </a:endParaRPr>
          </a:p>
        </p:txBody>
      </p:sp>
      <p:pic>
        <p:nvPicPr>
          <p:cNvPr id="1923" name="Google Shape;1923;p103"/>
          <p:cNvPicPr preferRelativeResize="0"/>
          <p:nvPr/>
        </p:nvPicPr>
        <p:blipFill rotWithShape="1">
          <a:blip r:embed="rId3">
            <a:alphaModFix/>
          </a:blip>
          <a:srcRect/>
          <a:stretch/>
        </p:blipFill>
        <p:spPr>
          <a:xfrm>
            <a:off x="3932929" y="3293738"/>
            <a:ext cx="1323974" cy="225076"/>
          </a:xfrm>
          <a:prstGeom prst="rect">
            <a:avLst/>
          </a:prstGeom>
          <a:noFill/>
          <a:ln>
            <a:noFill/>
          </a:ln>
        </p:spPr>
      </p:pic>
      <p:pic>
        <p:nvPicPr>
          <p:cNvPr id="1924" name="Google Shape;1924;p103"/>
          <p:cNvPicPr preferRelativeResize="0"/>
          <p:nvPr/>
        </p:nvPicPr>
        <p:blipFill rotWithShape="1">
          <a:blip r:embed="rId4">
            <a:alphaModFix/>
          </a:blip>
          <a:srcRect/>
          <a:stretch/>
        </p:blipFill>
        <p:spPr>
          <a:xfrm>
            <a:off x="5716264" y="3251850"/>
            <a:ext cx="1033669" cy="321660"/>
          </a:xfrm>
          <a:prstGeom prst="rect">
            <a:avLst/>
          </a:prstGeom>
          <a:noFill/>
          <a:ln>
            <a:noFill/>
          </a:ln>
        </p:spPr>
      </p:pic>
      <p:pic>
        <p:nvPicPr>
          <p:cNvPr id="1925" name="Google Shape;1925;p103"/>
          <p:cNvPicPr preferRelativeResize="0"/>
          <p:nvPr/>
        </p:nvPicPr>
        <p:blipFill rotWithShape="1">
          <a:blip r:embed="rId5">
            <a:alphaModFix/>
          </a:blip>
          <a:srcRect r="26071" b="56163"/>
          <a:stretch/>
        </p:blipFill>
        <p:spPr>
          <a:xfrm>
            <a:off x="7209294" y="3220923"/>
            <a:ext cx="954966" cy="365456"/>
          </a:xfrm>
          <a:prstGeom prst="rect">
            <a:avLst/>
          </a:prstGeom>
          <a:noFill/>
          <a:ln>
            <a:noFill/>
          </a:ln>
        </p:spPr>
      </p:pic>
      <p:pic>
        <p:nvPicPr>
          <p:cNvPr id="1926" name="Google Shape;1926;p103"/>
          <p:cNvPicPr preferRelativeResize="0"/>
          <p:nvPr/>
        </p:nvPicPr>
        <p:blipFill rotWithShape="1">
          <a:blip r:embed="rId6">
            <a:alphaModFix/>
          </a:blip>
          <a:srcRect/>
          <a:stretch/>
        </p:blipFill>
        <p:spPr>
          <a:xfrm>
            <a:off x="8623621" y="3155943"/>
            <a:ext cx="1141502" cy="482743"/>
          </a:xfrm>
          <a:prstGeom prst="rect">
            <a:avLst/>
          </a:prstGeom>
          <a:noFill/>
          <a:ln>
            <a:noFill/>
          </a:ln>
        </p:spPr>
      </p:pic>
      <p:pic>
        <p:nvPicPr>
          <p:cNvPr id="1927" name="Google Shape;1927;p103"/>
          <p:cNvPicPr preferRelativeResize="0"/>
          <p:nvPr/>
        </p:nvPicPr>
        <p:blipFill rotWithShape="1">
          <a:blip r:embed="rId7">
            <a:alphaModFix/>
          </a:blip>
          <a:srcRect/>
          <a:stretch/>
        </p:blipFill>
        <p:spPr>
          <a:xfrm>
            <a:off x="12438959" y="3291860"/>
            <a:ext cx="957959" cy="239489"/>
          </a:xfrm>
          <a:prstGeom prst="rect">
            <a:avLst/>
          </a:prstGeom>
          <a:noFill/>
          <a:ln>
            <a:noFill/>
          </a:ln>
        </p:spPr>
      </p:pic>
      <p:pic>
        <p:nvPicPr>
          <p:cNvPr id="1928" name="Google Shape;1928;p103"/>
          <p:cNvPicPr preferRelativeResize="0"/>
          <p:nvPr/>
        </p:nvPicPr>
        <p:blipFill rotWithShape="1">
          <a:blip r:embed="rId8">
            <a:alphaModFix/>
          </a:blip>
          <a:srcRect/>
          <a:stretch/>
        </p:blipFill>
        <p:spPr>
          <a:xfrm>
            <a:off x="13856280" y="3180522"/>
            <a:ext cx="1243069" cy="471416"/>
          </a:xfrm>
          <a:prstGeom prst="rect">
            <a:avLst/>
          </a:prstGeom>
          <a:noFill/>
          <a:ln>
            <a:noFill/>
          </a:ln>
        </p:spPr>
      </p:pic>
      <p:pic>
        <p:nvPicPr>
          <p:cNvPr id="1929" name="Google Shape;1929;p103"/>
          <p:cNvPicPr preferRelativeResize="0"/>
          <p:nvPr/>
        </p:nvPicPr>
        <p:blipFill rotWithShape="1">
          <a:blip r:embed="rId9">
            <a:alphaModFix/>
          </a:blip>
          <a:srcRect/>
          <a:stretch/>
        </p:blipFill>
        <p:spPr>
          <a:xfrm>
            <a:off x="15558709" y="3271161"/>
            <a:ext cx="1036046" cy="281085"/>
          </a:xfrm>
          <a:prstGeom prst="rect">
            <a:avLst/>
          </a:prstGeom>
          <a:noFill/>
          <a:ln>
            <a:noFill/>
          </a:ln>
        </p:spPr>
      </p:pic>
      <p:pic>
        <p:nvPicPr>
          <p:cNvPr id="1930" name="Google Shape;1930;p103"/>
          <p:cNvPicPr preferRelativeResize="0"/>
          <p:nvPr/>
        </p:nvPicPr>
        <p:blipFill rotWithShape="1">
          <a:blip r:embed="rId10">
            <a:alphaModFix/>
          </a:blip>
          <a:srcRect/>
          <a:stretch/>
        </p:blipFill>
        <p:spPr>
          <a:xfrm>
            <a:off x="3871891" y="5179622"/>
            <a:ext cx="1853046" cy="298224"/>
          </a:xfrm>
          <a:prstGeom prst="rect">
            <a:avLst/>
          </a:prstGeom>
          <a:noFill/>
          <a:ln>
            <a:noFill/>
          </a:ln>
        </p:spPr>
      </p:pic>
      <p:pic>
        <p:nvPicPr>
          <p:cNvPr id="1931" name="Google Shape;1931;p103"/>
          <p:cNvPicPr preferRelativeResize="0"/>
          <p:nvPr/>
        </p:nvPicPr>
        <p:blipFill rotWithShape="1">
          <a:blip r:embed="rId11">
            <a:alphaModFix/>
          </a:blip>
          <a:srcRect/>
          <a:stretch/>
        </p:blipFill>
        <p:spPr>
          <a:xfrm>
            <a:off x="7699183" y="4896128"/>
            <a:ext cx="1015969" cy="571482"/>
          </a:xfrm>
          <a:prstGeom prst="rect">
            <a:avLst/>
          </a:prstGeom>
          <a:noFill/>
          <a:ln>
            <a:noFill/>
          </a:ln>
        </p:spPr>
      </p:pic>
      <p:pic>
        <p:nvPicPr>
          <p:cNvPr id="1932" name="Google Shape;1932;p103"/>
          <p:cNvPicPr preferRelativeResize="0"/>
          <p:nvPr/>
        </p:nvPicPr>
        <p:blipFill rotWithShape="1">
          <a:blip r:embed="rId12">
            <a:alphaModFix/>
          </a:blip>
          <a:srcRect/>
          <a:stretch/>
        </p:blipFill>
        <p:spPr>
          <a:xfrm>
            <a:off x="9224790" y="5204793"/>
            <a:ext cx="1172852" cy="316670"/>
          </a:xfrm>
          <a:prstGeom prst="rect">
            <a:avLst/>
          </a:prstGeom>
          <a:noFill/>
          <a:ln>
            <a:noFill/>
          </a:ln>
        </p:spPr>
      </p:pic>
      <p:pic>
        <p:nvPicPr>
          <p:cNvPr id="1933" name="Google Shape;1933;p103"/>
          <p:cNvPicPr preferRelativeResize="0"/>
          <p:nvPr/>
        </p:nvPicPr>
        <p:blipFill rotWithShape="1">
          <a:blip r:embed="rId13">
            <a:alphaModFix/>
          </a:blip>
          <a:srcRect/>
          <a:stretch/>
        </p:blipFill>
        <p:spPr>
          <a:xfrm>
            <a:off x="10907282" y="5178287"/>
            <a:ext cx="744625" cy="306300"/>
          </a:xfrm>
          <a:prstGeom prst="rect">
            <a:avLst/>
          </a:prstGeom>
          <a:noFill/>
          <a:ln>
            <a:noFill/>
          </a:ln>
        </p:spPr>
      </p:pic>
      <p:pic>
        <p:nvPicPr>
          <p:cNvPr id="1934" name="Google Shape;1934;p103"/>
          <p:cNvPicPr preferRelativeResize="0"/>
          <p:nvPr/>
        </p:nvPicPr>
        <p:blipFill rotWithShape="1">
          <a:blip r:embed="rId14">
            <a:alphaModFix/>
          </a:blip>
          <a:srcRect/>
          <a:stretch/>
        </p:blipFill>
        <p:spPr>
          <a:xfrm>
            <a:off x="12161546" y="5096199"/>
            <a:ext cx="751466" cy="350414"/>
          </a:xfrm>
          <a:prstGeom prst="rect">
            <a:avLst/>
          </a:prstGeom>
          <a:noFill/>
          <a:ln>
            <a:noFill/>
          </a:ln>
        </p:spPr>
      </p:pic>
      <p:pic>
        <p:nvPicPr>
          <p:cNvPr id="1935" name="Google Shape;1935;p103"/>
          <p:cNvPicPr preferRelativeResize="0"/>
          <p:nvPr/>
        </p:nvPicPr>
        <p:blipFill rotWithShape="1">
          <a:blip r:embed="rId15">
            <a:alphaModFix/>
          </a:blip>
          <a:srcRect/>
          <a:stretch/>
        </p:blipFill>
        <p:spPr>
          <a:xfrm>
            <a:off x="13422652" y="5218970"/>
            <a:ext cx="1040967" cy="268354"/>
          </a:xfrm>
          <a:prstGeom prst="rect">
            <a:avLst/>
          </a:prstGeom>
          <a:noFill/>
          <a:ln>
            <a:noFill/>
          </a:ln>
        </p:spPr>
      </p:pic>
      <p:pic>
        <p:nvPicPr>
          <p:cNvPr id="1936" name="Google Shape;1936;p103"/>
          <p:cNvPicPr preferRelativeResize="0"/>
          <p:nvPr/>
        </p:nvPicPr>
        <p:blipFill rotWithShape="1">
          <a:blip r:embed="rId16">
            <a:alphaModFix/>
          </a:blip>
          <a:srcRect/>
          <a:stretch/>
        </p:blipFill>
        <p:spPr>
          <a:xfrm>
            <a:off x="14973256" y="5125278"/>
            <a:ext cx="873163" cy="381479"/>
          </a:xfrm>
          <a:prstGeom prst="rect">
            <a:avLst/>
          </a:prstGeom>
          <a:noFill/>
          <a:ln>
            <a:noFill/>
          </a:ln>
        </p:spPr>
      </p:pic>
      <p:pic>
        <p:nvPicPr>
          <p:cNvPr id="1937" name="Google Shape;1937;p103"/>
          <p:cNvPicPr preferRelativeResize="0"/>
          <p:nvPr/>
        </p:nvPicPr>
        <p:blipFill rotWithShape="1">
          <a:blip r:embed="rId17">
            <a:alphaModFix/>
          </a:blip>
          <a:srcRect/>
          <a:stretch/>
        </p:blipFill>
        <p:spPr>
          <a:xfrm>
            <a:off x="4568126" y="6060065"/>
            <a:ext cx="941812" cy="174906"/>
          </a:xfrm>
          <a:prstGeom prst="rect">
            <a:avLst/>
          </a:prstGeom>
          <a:noFill/>
          <a:ln>
            <a:noFill/>
          </a:ln>
        </p:spPr>
      </p:pic>
      <p:pic>
        <p:nvPicPr>
          <p:cNvPr id="1938" name="Google Shape;1938;p103"/>
          <p:cNvPicPr preferRelativeResize="0"/>
          <p:nvPr/>
        </p:nvPicPr>
        <p:blipFill rotWithShape="1">
          <a:blip r:embed="rId18">
            <a:alphaModFix/>
          </a:blip>
          <a:srcRect/>
          <a:stretch/>
        </p:blipFill>
        <p:spPr>
          <a:xfrm>
            <a:off x="6144420" y="6019817"/>
            <a:ext cx="748249" cy="255402"/>
          </a:xfrm>
          <a:prstGeom prst="rect">
            <a:avLst/>
          </a:prstGeom>
          <a:noFill/>
          <a:ln>
            <a:noFill/>
          </a:ln>
        </p:spPr>
      </p:pic>
      <p:pic>
        <p:nvPicPr>
          <p:cNvPr id="1939" name="Google Shape;1939;p103"/>
          <p:cNvPicPr preferRelativeResize="0"/>
          <p:nvPr/>
        </p:nvPicPr>
        <p:blipFill rotWithShape="1">
          <a:blip r:embed="rId19">
            <a:alphaModFix/>
          </a:blip>
          <a:srcRect/>
          <a:stretch/>
        </p:blipFill>
        <p:spPr>
          <a:xfrm>
            <a:off x="7527151" y="6011149"/>
            <a:ext cx="1137320" cy="272738"/>
          </a:xfrm>
          <a:prstGeom prst="rect">
            <a:avLst/>
          </a:prstGeom>
          <a:noFill/>
          <a:ln>
            <a:noFill/>
          </a:ln>
        </p:spPr>
      </p:pic>
      <p:pic>
        <p:nvPicPr>
          <p:cNvPr id="1940" name="Google Shape;1940;p103"/>
          <p:cNvPicPr preferRelativeResize="0"/>
          <p:nvPr/>
        </p:nvPicPr>
        <p:blipFill rotWithShape="1">
          <a:blip r:embed="rId20">
            <a:alphaModFix/>
          </a:blip>
          <a:srcRect/>
          <a:stretch/>
        </p:blipFill>
        <p:spPr>
          <a:xfrm>
            <a:off x="9298953" y="6035612"/>
            <a:ext cx="985661" cy="223813"/>
          </a:xfrm>
          <a:prstGeom prst="rect">
            <a:avLst/>
          </a:prstGeom>
          <a:noFill/>
          <a:ln>
            <a:noFill/>
          </a:ln>
        </p:spPr>
      </p:pic>
      <p:pic>
        <p:nvPicPr>
          <p:cNvPr id="1941" name="Google Shape;1941;p103"/>
          <p:cNvPicPr preferRelativeResize="0"/>
          <p:nvPr/>
        </p:nvPicPr>
        <p:blipFill rotWithShape="1">
          <a:blip r:embed="rId21">
            <a:alphaModFix/>
          </a:blip>
          <a:srcRect/>
          <a:stretch/>
        </p:blipFill>
        <p:spPr>
          <a:xfrm>
            <a:off x="10919096" y="6025760"/>
            <a:ext cx="1217572" cy="243516"/>
          </a:xfrm>
          <a:prstGeom prst="rect">
            <a:avLst/>
          </a:prstGeom>
          <a:noFill/>
          <a:ln>
            <a:noFill/>
          </a:ln>
        </p:spPr>
      </p:pic>
      <p:pic>
        <p:nvPicPr>
          <p:cNvPr id="1942" name="Google Shape;1942;p103"/>
          <p:cNvPicPr preferRelativeResize="0"/>
          <p:nvPr/>
        </p:nvPicPr>
        <p:blipFill rotWithShape="1">
          <a:blip r:embed="rId22">
            <a:alphaModFix/>
          </a:blip>
          <a:srcRect l="16377" t="27568" r="17319" b="27214"/>
          <a:stretch/>
        </p:blipFill>
        <p:spPr>
          <a:xfrm>
            <a:off x="6122206" y="6687799"/>
            <a:ext cx="592740" cy="227379"/>
          </a:xfrm>
          <a:prstGeom prst="rect">
            <a:avLst/>
          </a:prstGeom>
          <a:noFill/>
          <a:ln>
            <a:noFill/>
          </a:ln>
        </p:spPr>
      </p:pic>
      <p:pic>
        <p:nvPicPr>
          <p:cNvPr id="1943" name="Google Shape;1943;p103"/>
          <p:cNvPicPr preferRelativeResize="0"/>
          <p:nvPr/>
        </p:nvPicPr>
        <p:blipFill rotWithShape="1">
          <a:blip r:embed="rId23">
            <a:alphaModFix/>
          </a:blip>
          <a:srcRect b="22336"/>
          <a:stretch/>
        </p:blipFill>
        <p:spPr>
          <a:xfrm>
            <a:off x="6939537" y="6516046"/>
            <a:ext cx="789727" cy="613335"/>
          </a:xfrm>
          <a:prstGeom prst="rect">
            <a:avLst/>
          </a:prstGeom>
          <a:noFill/>
          <a:ln>
            <a:noFill/>
          </a:ln>
        </p:spPr>
      </p:pic>
      <p:pic>
        <p:nvPicPr>
          <p:cNvPr id="1944" name="Google Shape;1944;p103"/>
          <p:cNvPicPr preferRelativeResize="0"/>
          <p:nvPr/>
        </p:nvPicPr>
        <p:blipFill rotWithShape="1">
          <a:blip r:embed="rId24">
            <a:alphaModFix/>
          </a:blip>
          <a:srcRect/>
          <a:stretch/>
        </p:blipFill>
        <p:spPr>
          <a:xfrm>
            <a:off x="3898865" y="8423195"/>
            <a:ext cx="1242977" cy="454334"/>
          </a:xfrm>
          <a:prstGeom prst="rect">
            <a:avLst/>
          </a:prstGeom>
          <a:noFill/>
          <a:ln>
            <a:noFill/>
          </a:ln>
        </p:spPr>
      </p:pic>
      <p:pic>
        <p:nvPicPr>
          <p:cNvPr id="1945" name="Google Shape;1945;p103"/>
          <p:cNvPicPr preferRelativeResize="0"/>
          <p:nvPr/>
        </p:nvPicPr>
        <p:blipFill rotWithShape="1">
          <a:blip r:embed="rId4">
            <a:alphaModFix/>
          </a:blip>
          <a:srcRect/>
          <a:stretch/>
        </p:blipFill>
        <p:spPr>
          <a:xfrm>
            <a:off x="5603992" y="8475628"/>
            <a:ext cx="1149586" cy="357732"/>
          </a:xfrm>
          <a:prstGeom prst="rect">
            <a:avLst/>
          </a:prstGeom>
          <a:noFill/>
          <a:ln>
            <a:noFill/>
          </a:ln>
        </p:spPr>
      </p:pic>
      <p:pic>
        <p:nvPicPr>
          <p:cNvPr id="1946" name="Google Shape;1946;p103"/>
          <p:cNvPicPr preferRelativeResize="0"/>
          <p:nvPr/>
        </p:nvPicPr>
        <p:blipFill rotWithShape="1">
          <a:blip r:embed="rId25">
            <a:alphaModFix/>
          </a:blip>
          <a:srcRect/>
          <a:stretch/>
        </p:blipFill>
        <p:spPr>
          <a:xfrm>
            <a:off x="8819380" y="8476426"/>
            <a:ext cx="861146" cy="348123"/>
          </a:xfrm>
          <a:prstGeom prst="rect">
            <a:avLst/>
          </a:prstGeom>
          <a:noFill/>
          <a:ln>
            <a:noFill/>
          </a:ln>
        </p:spPr>
      </p:pic>
      <p:pic>
        <p:nvPicPr>
          <p:cNvPr id="1947" name="Google Shape;1947;p103"/>
          <p:cNvPicPr preferRelativeResize="0"/>
          <p:nvPr/>
        </p:nvPicPr>
        <p:blipFill rotWithShape="1">
          <a:blip r:embed="rId26">
            <a:alphaModFix/>
          </a:blip>
          <a:srcRect/>
          <a:stretch/>
        </p:blipFill>
        <p:spPr>
          <a:xfrm>
            <a:off x="10142676" y="8534400"/>
            <a:ext cx="755163" cy="264012"/>
          </a:xfrm>
          <a:prstGeom prst="rect">
            <a:avLst/>
          </a:prstGeom>
          <a:noFill/>
          <a:ln>
            <a:noFill/>
          </a:ln>
        </p:spPr>
      </p:pic>
      <p:pic>
        <p:nvPicPr>
          <p:cNvPr id="1948" name="Google Shape;1948;p103"/>
          <p:cNvPicPr preferRelativeResize="0"/>
          <p:nvPr/>
        </p:nvPicPr>
        <p:blipFill rotWithShape="1">
          <a:blip r:embed="rId27">
            <a:alphaModFix/>
          </a:blip>
          <a:srcRect/>
          <a:stretch/>
        </p:blipFill>
        <p:spPr>
          <a:xfrm>
            <a:off x="11359989" y="8547779"/>
            <a:ext cx="616090" cy="180216"/>
          </a:xfrm>
          <a:prstGeom prst="rect">
            <a:avLst/>
          </a:prstGeom>
          <a:noFill/>
          <a:ln>
            <a:noFill/>
          </a:ln>
        </p:spPr>
      </p:pic>
      <p:pic>
        <p:nvPicPr>
          <p:cNvPr id="1949" name="Google Shape;1949;p103"/>
          <p:cNvPicPr preferRelativeResize="0"/>
          <p:nvPr/>
        </p:nvPicPr>
        <p:blipFill rotWithShape="1">
          <a:blip r:embed="rId28">
            <a:alphaModFix/>
          </a:blip>
          <a:srcRect/>
          <a:stretch/>
        </p:blipFill>
        <p:spPr>
          <a:xfrm>
            <a:off x="12438229" y="8534399"/>
            <a:ext cx="915466" cy="245433"/>
          </a:xfrm>
          <a:prstGeom prst="rect">
            <a:avLst/>
          </a:prstGeom>
          <a:noFill/>
          <a:ln>
            <a:noFill/>
          </a:ln>
        </p:spPr>
      </p:pic>
      <p:pic>
        <p:nvPicPr>
          <p:cNvPr id="1950" name="Google Shape;1950;p103"/>
          <p:cNvPicPr preferRelativeResize="0"/>
          <p:nvPr/>
        </p:nvPicPr>
        <p:blipFill rotWithShape="1">
          <a:blip r:embed="rId29">
            <a:alphaModFix/>
          </a:blip>
          <a:srcRect/>
          <a:stretch/>
        </p:blipFill>
        <p:spPr>
          <a:xfrm>
            <a:off x="13815845" y="8351416"/>
            <a:ext cx="797584" cy="429325"/>
          </a:xfrm>
          <a:prstGeom prst="rect">
            <a:avLst/>
          </a:prstGeom>
          <a:noFill/>
          <a:ln>
            <a:noFill/>
          </a:ln>
        </p:spPr>
      </p:pic>
      <p:pic>
        <p:nvPicPr>
          <p:cNvPr id="1951" name="Google Shape;1951;p103"/>
          <p:cNvPicPr preferRelativeResize="0"/>
          <p:nvPr/>
        </p:nvPicPr>
        <p:blipFill rotWithShape="1">
          <a:blip r:embed="rId30">
            <a:alphaModFix/>
          </a:blip>
          <a:srcRect/>
          <a:stretch/>
        </p:blipFill>
        <p:spPr>
          <a:xfrm>
            <a:off x="15075578" y="8441635"/>
            <a:ext cx="721635" cy="277687"/>
          </a:xfrm>
          <a:prstGeom prst="rect">
            <a:avLst/>
          </a:prstGeom>
          <a:noFill/>
          <a:ln>
            <a:noFill/>
          </a:ln>
        </p:spPr>
      </p:pic>
      <p:pic>
        <p:nvPicPr>
          <p:cNvPr id="1952" name="Google Shape;1952;p103"/>
          <p:cNvPicPr preferRelativeResize="0"/>
          <p:nvPr/>
        </p:nvPicPr>
        <p:blipFill rotWithShape="1">
          <a:blip r:embed="rId5">
            <a:alphaModFix/>
          </a:blip>
          <a:srcRect r="26071" b="56163"/>
          <a:stretch/>
        </p:blipFill>
        <p:spPr>
          <a:xfrm>
            <a:off x="6234578" y="5139679"/>
            <a:ext cx="954966" cy="365456"/>
          </a:xfrm>
          <a:prstGeom prst="rect">
            <a:avLst/>
          </a:prstGeom>
          <a:noFill/>
          <a:ln>
            <a:noFill/>
          </a:ln>
        </p:spPr>
      </p:pic>
      <p:cxnSp>
        <p:nvCxnSpPr>
          <p:cNvPr id="1953" name="Google Shape;1953;p103"/>
          <p:cNvCxnSpPr/>
          <p:nvPr/>
        </p:nvCxnSpPr>
        <p:spPr>
          <a:xfrm>
            <a:off x="4306957" y="4426229"/>
            <a:ext cx="11158330" cy="0"/>
          </a:xfrm>
          <a:prstGeom prst="straightConnector1">
            <a:avLst/>
          </a:prstGeom>
          <a:noFill/>
          <a:ln w="19050" cap="flat" cmpd="sng">
            <a:solidFill>
              <a:schemeClr val="lt2"/>
            </a:solidFill>
            <a:prstDash val="solid"/>
            <a:round/>
            <a:headEnd type="none" w="sm" len="sm"/>
            <a:tailEnd type="none" w="sm" len="sm"/>
          </a:ln>
        </p:spPr>
      </p:cxnSp>
      <p:cxnSp>
        <p:nvCxnSpPr>
          <p:cNvPr id="1954" name="Google Shape;1954;p103"/>
          <p:cNvCxnSpPr/>
          <p:nvPr/>
        </p:nvCxnSpPr>
        <p:spPr>
          <a:xfrm>
            <a:off x="4306957" y="7513983"/>
            <a:ext cx="11158330" cy="0"/>
          </a:xfrm>
          <a:prstGeom prst="straightConnector1">
            <a:avLst/>
          </a:prstGeom>
          <a:noFill/>
          <a:ln w="19050" cap="flat" cmpd="sng">
            <a:solidFill>
              <a:schemeClr val="lt2"/>
            </a:solidFill>
            <a:prstDash val="solid"/>
            <a:round/>
            <a:headEnd type="none" w="sm" len="sm"/>
            <a:tailEnd type="none" w="sm" len="sm"/>
          </a:ln>
        </p:spPr>
      </p:cxnSp>
      <p:sp>
        <p:nvSpPr>
          <p:cNvPr id="1955" name="Google Shape;1955;p10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Ecosystem Partners</a:t>
            </a:r>
            <a:endParaRPr/>
          </a:p>
        </p:txBody>
      </p:sp>
      <p:pic>
        <p:nvPicPr>
          <p:cNvPr id="1956" name="Google Shape;1956;p103"/>
          <p:cNvPicPr preferRelativeResize="0"/>
          <p:nvPr/>
        </p:nvPicPr>
        <p:blipFill rotWithShape="1">
          <a:blip r:embed="rId6">
            <a:alphaModFix/>
          </a:blip>
          <a:srcRect/>
          <a:stretch/>
        </p:blipFill>
        <p:spPr>
          <a:xfrm>
            <a:off x="7215728" y="8412602"/>
            <a:ext cx="1141502" cy="482743"/>
          </a:xfrm>
          <a:prstGeom prst="rect">
            <a:avLst/>
          </a:prstGeom>
          <a:noFill/>
          <a:ln>
            <a:noFill/>
          </a:ln>
        </p:spPr>
      </p:pic>
      <p:pic>
        <p:nvPicPr>
          <p:cNvPr id="1957" name="Google Shape;1957;p103"/>
          <p:cNvPicPr preferRelativeResize="0"/>
          <p:nvPr/>
        </p:nvPicPr>
        <p:blipFill>
          <a:blip r:embed="rId31">
            <a:alphaModFix/>
          </a:blip>
          <a:stretch>
            <a:fillRect/>
          </a:stretch>
        </p:blipFill>
        <p:spPr>
          <a:xfrm>
            <a:off x="10224484" y="3226250"/>
            <a:ext cx="679678" cy="357725"/>
          </a:xfrm>
          <a:prstGeom prst="rect">
            <a:avLst/>
          </a:prstGeom>
          <a:noFill/>
          <a:ln>
            <a:noFill/>
          </a:ln>
        </p:spPr>
      </p:pic>
      <p:pic>
        <p:nvPicPr>
          <p:cNvPr id="1958" name="Google Shape;1958;p103"/>
          <p:cNvPicPr preferRelativeResize="0"/>
          <p:nvPr/>
        </p:nvPicPr>
        <p:blipFill>
          <a:blip r:embed="rId32">
            <a:alphaModFix/>
          </a:blip>
          <a:stretch>
            <a:fillRect/>
          </a:stretch>
        </p:blipFill>
        <p:spPr>
          <a:xfrm>
            <a:off x="11363523" y="3089268"/>
            <a:ext cx="616075" cy="616083"/>
          </a:xfrm>
          <a:prstGeom prst="rect">
            <a:avLst/>
          </a:prstGeom>
          <a:noFill/>
          <a:ln>
            <a:noFill/>
          </a:ln>
        </p:spPr>
      </p:pic>
      <p:pic>
        <p:nvPicPr>
          <p:cNvPr id="1959" name="Google Shape;1959;p103"/>
          <p:cNvPicPr preferRelativeResize="0"/>
          <p:nvPr/>
        </p:nvPicPr>
        <p:blipFill>
          <a:blip r:embed="rId33">
            <a:alphaModFix/>
          </a:blip>
          <a:stretch>
            <a:fillRect/>
          </a:stretch>
        </p:blipFill>
        <p:spPr>
          <a:xfrm>
            <a:off x="12771150" y="6006494"/>
            <a:ext cx="1137325" cy="282049"/>
          </a:xfrm>
          <a:prstGeom prst="rect">
            <a:avLst/>
          </a:prstGeom>
          <a:noFill/>
          <a:ln>
            <a:noFill/>
          </a:ln>
        </p:spPr>
      </p:pic>
      <p:pic>
        <p:nvPicPr>
          <p:cNvPr id="1960" name="Google Shape;1960;p103"/>
          <p:cNvPicPr preferRelativeResize="0"/>
          <p:nvPr/>
        </p:nvPicPr>
        <p:blipFill>
          <a:blip r:embed="rId34">
            <a:alphaModFix/>
          </a:blip>
          <a:stretch>
            <a:fillRect/>
          </a:stretch>
        </p:blipFill>
        <p:spPr>
          <a:xfrm>
            <a:off x="9534645" y="6391851"/>
            <a:ext cx="1243074" cy="932299"/>
          </a:xfrm>
          <a:prstGeom prst="rect">
            <a:avLst/>
          </a:prstGeom>
          <a:noFill/>
          <a:ln>
            <a:noFill/>
          </a:ln>
        </p:spPr>
      </p:pic>
      <p:pic>
        <p:nvPicPr>
          <p:cNvPr id="1961" name="Google Shape;1961;p103"/>
          <p:cNvPicPr preferRelativeResize="0"/>
          <p:nvPr/>
        </p:nvPicPr>
        <p:blipFill>
          <a:blip r:embed="rId32">
            <a:alphaModFix/>
          </a:blip>
          <a:stretch>
            <a:fillRect/>
          </a:stretch>
        </p:blipFill>
        <p:spPr>
          <a:xfrm>
            <a:off x="11002309" y="6549955"/>
            <a:ext cx="616075" cy="616083"/>
          </a:xfrm>
          <a:prstGeom prst="rect">
            <a:avLst/>
          </a:prstGeom>
          <a:noFill/>
          <a:ln>
            <a:noFill/>
          </a:ln>
        </p:spPr>
      </p:pic>
      <p:pic>
        <p:nvPicPr>
          <p:cNvPr id="1962" name="Google Shape;1962;p103"/>
          <p:cNvPicPr preferRelativeResize="0"/>
          <p:nvPr/>
        </p:nvPicPr>
        <p:blipFill>
          <a:blip r:embed="rId35">
            <a:alphaModFix/>
          </a:blip>
          <a:stretch>
            <a:fillRect/>
          </a:stretch>
        </p:blipFill>
        <p:spPr>
          <a:xfrm>
            <a:off x="11842975" y="6418175"/>
            <a:ext cx="1172850" cy="879638"/>
          </a:xfrm>
          <a:prstGeom prst="rect">
            <a:avLst/>
          </a:prstGeom>
          <a:noFill/>
          <a:ln>
            <a:noFill/>
          </a:ln>
        </p:spPr>
      </p:pic>
      <p:pic>
        <p:nvPicPr>
          <p:cNvPr id="1963" name="Google Shape;1963;p103"/>
          <p:cNvPicPr preferRelativeResize="0"/>
          <p:nvPr/>
        </p:nvPicPr>
        <p:blipFill>
          <a:blip r:embed="rId36">
            <a:alphaModFix/>
          </a:blip>
          <a:stretch>
            <a:fillRect/>
          </a:stretch>
        </p:blipFill>
        <p:spPr>
          <a:xfrm>
            <a:off x="7953854" y="6390350"/>
            <a:ext cx="1356201" cy="10171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104"/>
          <p:cNvSpPr txBox="1"/>
          <p:nvPr/>
        </p:nvSpPr>
        <p:spPr>
          <a:xfrm>
            <a:off x="7024132" y="7312007"/>
            <a:ext cx="4246086"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GPU accelerated SQL engine built on top of RAPIDS</a:t>
            </a:r>
            <a:endParaRPr/>
          </a:p>
        </p:txBody>
      </p:sp>
      <p:sp>
        <p:nvSpPr>
          <p:cNvPr id="1970" name="Google Shape;1970;p104"/>
          <p:cNvSpPr txBox="1"/>
          <p:nvPr/>
        </p:nvSpPr>
        <p:spPr>
          <a:xfrm>
            <a:off x="12231185" y="7312007"/>
            <a:ext cx="5029200" cy="701731"/>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b="0" i="0" u="none" strike="noStrike" cap="none">
                <a:solidFill>
                  <a:schemeClr val="accent4"/>
                </a:solidFill>
                <a:latin typeface="Trebuchet MS"/>
                <a:ea typeface="Trebuchet MS"/>
                <a:cs typeface="Trebuchet MS"/>
                <a:sym typeface="Trebuchet MS"/>
              </a:rPr>
              <a:t>Distributed stream processing </a:t>
            </a:r>
            <a:br>
              <a:rPr lang="en-US" sz="2200" b="0" i="0" u="none" strike="noStrike" cap="none">
                <a:solidFill>
                  <a:schemeClr val="accent4"/>
                </a:solidFill>
                <a:latin typeface="Trebuchet MS"/>
                <a:ea typeface="Trebuchet MS"/>
                <a:cs typeface="Trebuchet MS"/>
                <a:sym typeface="Trebuchet MS"/>
              </a:rPr>
            </a:br>
            <a:r>
              <a:rPr lang="en-US" sz="2200" b="0" i="0" u="none" strike="noStrike" cap="none">
                <a:solidFill>
                  <a:schemeClr val="accent4"/>
                </a:solidFill>
                <a:latin typeface="Trebuchet MS"/>
                <a:ea typeface="Trebuchet MS"/>
                <a:cs typeface="Trebuchet MS"/>
                <a:sym typeface="Trebuchet MS"/>
              </a:rPr>
              <a:t>using RAPIDS and Dask</a:t>
            </a:r>
            <a:endParaRPr sz="2200" b="0" i="0" u="none" strike="noStrike" cap="none">
              <a:solidFill>
                <a:schemeClr val="accent4"/>
              </a:solidFill>
              <a:latin typeface="Trebuchet MS"/>
              <a:ea typeface="Trebuchet MS"/>
              <a:cs typeface="Trebuchet MS"/>
              <a:sym typeface="Trebuchet MS"/>
            </a:endParaRPr>
          </a:p>
        </p:txBody>
      </p:sp>
      <p:sp>
        <p:nvSpPr>
          <p:cNvPr id="1971" name="Google Shape;1971;p104"/>
          <p:cNvSpPr txBox="1"/>
          <p:nvPr/>
        </p:nvSpPr>
        <p:spPr>
          <a:xfrm>
            <a:off x="1049958" y="7312007"/>
            <a:ext cx="5029200" cy="100642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2200">
                <a:solidFill>
                  <a:schemeClr val="accent4"/>
                </a:solidFill>
                <a:latin typeface="Trebuchet MS"/>
                <a:ea typeface="Trebuchet MS"/>
                <a:cs typeface="Trebuchet MS"/>
                <a:sym typeface="Trebuchet MS"/>
              </a:rPr>
              <a:t>ETL library for recommender systems building off of</a:t>
            </a:r>
            <a:r>
              <a:rPr lang="en-US" sz="2200" b="0" i="0" u="none" strike="noStrike" cap="none">
                <a:solidFill>
                  <a:schemeClr val="accent4"/>
                </a:solidFill>
                <a:latin typeface="Trebuchet MS"/>
                <a:ea typeface="Trebuchet MS"/>
                <a:cs typeface="Trebuchet MS"/>
                <a:sym typeface="Trebuchet MS"/>
              </a:rPr>
              <a:t> RAPIDS and Dask</a:t>
            </a:r>
            <a:endParaRPr/>
          </a:p>
        </p:txBody>
      </p:sp>
      <p:sp>
        <p:nvSpPr>
          <p:cNvPr id="1972" name="Google Shape;1972;p104"/>
          <p:cNvSpPr txBox="1"/>
          <p:nvPr/>
        </p:nvSpPr>
        <p:spPr>
          <a:xfrm>
            <a:off x="12896265" y="4406404"/>
            <a:ext cx="3715500" cy="1531500"/>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dk2"/>
                </a:solidFill>
                <a:latin typeface="Trebuchet MS"/>
                <a:ea typeface="Trebuchet MS"/>
                <a:cs typeface="Trebuchet MS"/>
                <a:sym typeface="Trebuchet MS"/>
              </a:rPr>
              <a:t>Streamz</a:t>
            </a:r>
            <a:endParaRPr sz="5400" b="1" i="0" u="none" strike="noStrike" cap="none">
              <a:solidFill>
                <a:schemeClr val="dk2"/>
              </a:solidFill>
              <a:latin typeface="Trebuchet MS"/>
              <a:ea typeface="Trebuchet MS"/>
              <a:cs typeface="Trebuchet MS"/>
              <a:sym typeface="Trebuchet MS"/>
            </a:endParaRPr>
          </a:p>
        </p:txBody>
      </p:sp>
      <p:pic>
        <p:nvPicPr>
          <p:cNvPr id="1973" name="Google Shape;1973;p104"/>
          <p:cNvPicPr preferRelativeResize="0"/>
          <p:nvPr/>
        </p:nvPicPr>
        <p:blipFill rotWithShape="1">
          <a:blip r:embed="rId3">
            <a:alphaModFix/>
          </a:blip>
          <a:srcRect/>
          <a:stretch/>
        </p:blipFill>
        <p:spPr>
          <a:xfrm>
            <a:off x="7161606" y="4564834"/>
            <a:ext cx="3971138" cy="1235752"/>
          </a:xfrm>
          <a:prstGeom prst="rect">
            <a:avLst/>
          </a:prstGeom>
          <a:noFill/>
          <a:ln>
            <a:noFill/>
          </a:ln>
        </p:spPr>
      </p:pic>
      <p:sp>
        <p:nvSpPr>
          <p:cNvPr id="1974" name="Google Shape;1974;p10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Building on Top of RAPIDS</a:t>
            </a:r>
            <a:endParaRPr/>
          </a:p>
        </p:txBody>
      </p:sp>
      <p:sp>
        <p:nvSpPr>
          <p:cNvPr id="1975" name="Google Shape;1975;p10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A Bigger, Better, Stronger Ecosystem for All</a:t>
            </a:r>
            <a:endParaRPr/>
          </a:p>
        </p:txBody>
      </p:sp>
      <p:sp>
        <p:nvSpPr>
          <p:cNvPr id="1976" name="Google Shape;1976;p104"/>
          <p:cNvSpPr txBox="1"/>
          <p:nvPr/>
        </p:nvSpPr>
        <p:spPr>
          <a:xfrm>
            <a:off x="2136250" y="4690250"/>
            <a:ext cx="2856600" cy="9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400">
                <a:solidFill>
                  <a:srgbClr val="76B900"/>
                </a:solidFill>
              </a:rPr>
              <a:t>NV</a:t>
            </a:r>
            <a:r>
              <a:rPr lang="en-US" sz="4400">
                <a:solidFill>
                  <a:srgbClr val="666666"/>
                </a:solidFill>
              </a:rPr>
              <a:t>Tabular</a:t>
            </a:r>
            <a:endParaRPr sz="4400">
              <a:solidFill>
                <a:srgbClr val="6666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105"/>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100"/>
              <a:buNone/>
            </a:pPr>
            <a:r>
              <a:rPr lang="en-US">
                <a:solidFill>
                  <a:schemeClr val="hlink"/>
                </a:solidFill>
              </a:rPr>
              <a:t>NV</a:t>
            </a:r>
            <a:r>
              <a:rPr lang="en-US">
                <a:solidFill>
                  <a:schemeClr val="accent4"/>
                </a:solidFill>
              </a:rPr>
              <a:t>Tabular</a:t>
            </a:r>
            <a:endParaRPr/>
          </a:p>
        </p:txBody>
      </p:sp>
      <p:sp>
        <p:nvSpPr>
          <p:cNvPr id="1982" name="Google Shape;1982;p105"/>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ETL library for recommender systems building off of RAPIDS and Dask</a:t>
            </a:r>
            <a:endParaRPr/>
          </a:p>
          <a:p>
            <a:pPr marL="0" lvl="0" indent="0" algn="ctr" rtl="0">
              <a:lnSpc>
                <a:spcPct val="90000"/>
              </a:lnSpc>
              <a:spcBef>
                <a:spcPts val="0"/>
              </a:spcBef>
              <a:spcAft>
                <a:spcPts val="0"/>
              </a:spcAft>
              <a:buSzPts val="4000"/>
              <a:buFont typeface="Trebuchet MS"/>
              <a:buNone/>
            </a:pPr>
            <a:endParaRPr/>
          </a:p>
        </p:txBody>
      </p:sp>
      <p:sp>
        <p:nvSpPr>
          <p:cNvPr id="1983" name="Google Shape;1983;p105"/>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 HIGH LEVEL API BUILDING UPON DASK-CUDF</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NVTabular’s high level API allows users to think about what they want to do with the data, not how they have to do it or how to scale it, for operations common within recommendation workflows.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ACCELERATED GPU DATALOADERS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Using cuIO primatives and cuDF, NVTabular accelerates dataloading for PyTorch &amp; Tensorflow, removing I/O issues common in deep learning based recommender system models.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pic>
        <p:nvPicPr>
          <p:cNvPr id="1984" name="Google Shape;1984;p10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672575" y="2695973"/>
            <a:ext cx="5846850" cy="3439675"/>
          </a:xfrm>
          <a:prstGeom prst="rect">
            <a:avLst/>
          </a:prstGeom>
          <a:noFill/>
          <a:ln>
            <a:noFill/>
          </a:ln>
        </p:spPr>
      </p:pic>
      <p:pic>
        <p:nvPicPr>
          <p:cNvPr id="1985" name="Google Shape;1985;p10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959038" y="6274750"/>
            <a:ext cx="5273925" cy="35182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106"/>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sp>
        <p:nvSpPr>
          <p:cNvPr id="1991" name="Google Shape;1991;p106"/>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GPU-accelerated SQL engine built with RAPIDS</a:t>
            </a:r>
            <a:endParaRPr/>
          </a:p>
        </p:txBody>
      </p:sp>
      <p:sp>
        <p:nvSpPr>
          <p:cNvPr id="1992" name="Google Shape;1992;p106"/>
          <p:cNvSpPr txBox="1"/>
          <p:nvPr/>
        </p:nvSpPr>
        <p:spPr>
          <a:xfrm>
            <a:off x="830574" y="3480552"/>
            <a:ext cx="16626899"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dirty="0">
                <a:solidFill>
                  <a:srgbClr val="7400FF"/>
                </a:solidFill>
                <a:latin typeface="Trebuchet MS"/>
                <a:ea typeface="Trebuchet MS"/>
                <a:cs typeface="Trebuchet MS"/>
                <a:sym typeface="Trebuchet MS"/>
              </a:rPr>
              <a:t>BLAZING FAST SQL ON RAPIDS</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Incredibly fast distributed SQL engine on GPUs--natively compatible with RAPIDS!</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Allows data scientists to easily connect large-scale data lakes to GPU-accelerated analytics</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Directly query raw file formats such as CSV and Apache Parquet inside Data Lakes like HDFS and AWS S3, and directly pipe the results into GPU memory.</a:t>
            </a: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dirty="0">
                <a:solidFill>
                  <a:srgbClr val="7400FF"/>
                </a:solidFill>
                <a:latin typeface="Trebuchet MS"/>
                <a:ea typeface="Trebuchet MS"/>
                <a:cs typeface="Trebuchet MS"/>
                <a:sym typeface="Trebuchet MS"/>
              </a:rPr>
              <a:t>NOW WITH OUT-OF-CORE EXECUTION</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Users no longer limited by available GPU memory</a:t>
            </a:r>
            <a:endParaRPr sz="2400" dirty="0">
              <a:solidFill>
                <a:srgbClr val="868686"/>
              </a:solidFill>
              <a:latin typeface="Trebuchet MS"/>
              <a:ea typeface="Trebuchet MS"/>
              <a:cs typeface="Trebuchet MS"/>
              <a:sym typeface="Trebuchet MS"/>
            </a:endParaRPr>
          </a:p>
          <a:p>
            <a:pPr marL="283110" lvl="0" indent="-283110" algn="l" rtl="0">
              <a:lnSpc>
                <a:spcPct val="90000"/>
              </a:lnSpc>
              <a:spcBef>
                <a:spcPts val="1000"/>
              </a:spcBef>
              <a:spcAft>
                <a:spcPts val="0"/>
              </a:spcAft>
              <a:buClr>
                <a:schemeClr val="lt2"/>
              </a:buClr>
              <a:buSzPts val="1920"/>
              <a:buFont typeface="Noto Sans Symbols"/>
              <a:buChar char="▸"/>
            </a:pPr>
            <a:r>
              <a:rPr lang="en-US" sz="2400" dirty="0">
                <a:solidFill>
                  <a:srgbClr val="868686"/>
                </a:solidFill>
                <a:latin typeface="Trebuchet MS"/>
                <a:ea typeface="Trebuchet MS"/>
                <a:cs typeface="Trebuchet MS"/>
                <a:sym typeface="Trebuchet MS"/>
              </a:rPr>
              <a:t>10TB workloads on a single Tesla V100 (32GB)!</a:t>
            </a: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dirty="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dirty="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dirty="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grpSp>
        <p:nvGrpSpPr>
          <p:cNvPr id="1998" name="Google Shape;1998;p107"/>
          <p:cNvGrpSpPr/>
          <p:nvPr/>
        </p:nvGrpSpPr>
        <p:grpSpPr>
          <a:xfrm>
            <a:off x="4073889" y="6493096"/>
            <a:ext cx="10226986" cy="2949048"/>
            <a:chOff x="4580835" y="6441743"/>
            <a:chExt cx="10226986" cy="3016155"/>
          </a:xfrm>
        </p:grpSpPr>
        <p:grpSp>
          <p:nvGrpSpPr>
            <p:cNvPr id="1999" name="Google Shape;1999;p107"/>
            <p:cNvGrpSpPr/>
            <p:nvPr/>
          </p:nvGrpSpPr>
          <p:grpSpPr>
            <a:xfrm>
              <a:off x="4580835" y="6441743"/>
              <a:ext cx="10226986" cy="3016155"/>
              <a:chOff x="9925878" y="2310106"/>
              <a:chExt cx="7063900" cy="2358730"/>
            </a:xfrm>
          </p:grpSpPr>
          <p:sp>
            <p:nvSpPr>
              <p:cNvPr id="2000" name="Google Shape;2000;p107"/>
              <p:cNvSpPr/>
              <p:nvPr/>
            </p:nvSpPr>
            <p:spPr>
              <a:xfrm>
                <a:off x="9925878" y="2310106"/>
                <a:ext cx="7063409" cy="2358730"/>
              </a:xfrm>
              <a:prstGeom prst="rect">
                <a:avLst/>
              </a:prstGeom>
              <a:solidFill>
                <a:srgbClr val="EFEFEF">
                  <a:alpha val="6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cxnSp>
            <p:nvCxnSpPr>
              <p:cNvPr id="2001" name="Google Shape;2001;p107"/>
              <p:cNvCxnSpPr/>
              <p:nvPr/>
            </p:nvCxnSpPr>
            <p:spPr>
              <a:xfrm>
                <a:off x="9925878" y="2319129"/>
                <a:ext cx="7063900" cy="0"/>
              </a:xfrm>
              <a:prstGeom prst="straightConnector1">
                <a:avLst/>
              </a:prstGeom>
              <a:noFill/>
              <a:ln w="31750" cap="flat" cmpd="sng">
                <a:solidFill>
                  <a:schemeClr val="lt2"/>
                </a:solidFill>
                <a:prstDash val="solid"/>
                <a:round/>
                <a:headEnd type="none" w="sm" len="sm"/>
                <a:tailEnd type="none" w="sm" len="sm"/>
              </a:ln>
            </p:spPr>
          </p:cxnSp>
        </p:grpSp>
        <p:sp>
          <p:nvSpPr>
            <p:cNvPr id="2002" name="Google Shape;2002;p107"/>
            <p:cNvSpPr txBox="1"/>
            <p:nvPr/>
          </p:nvSpPr>
          <p:spPr>
            <a:xfrm>
              <a:off x="4842620" y="6570542"/>
              <a:ext cx="9926735" cy="2632414"/>
            </a:xfrm>
            <a:prstGeom prst="rect">
              <a:avLst/>
            </a:prstGeom>
            <a:noFill/>
            <a:ln>
              <a:noFill/>
            </a:ln>
          </p:spPr>
          <p:txBody>
            <a:bodyPr spcFirstLastPara="1" wrap="square" lIns="152375" tIns="152375" rIns="152375" bIns="152375" anchor="t" anchorCtr="0">
              <a:noAutofit/>
            </a:bodyPr>
            <a:lstStyle/>
            <a:p>
              <a:pPr marL="0" marR="0" lvl="0" indent="0" algn="l" rtl="0">
                <a:lnSpc>
                  <a:spcPct val="115000"/>
                </a:lnSpc>
                <a:spcBef>
                  <a:spcPts val="0"/>
                </a:spcBef>
                <a:spcAft>
                  <a:spcPts val="0"/>
                </a:spcAft>
                <a:buNone/>
              </a:pPr>
              <a:r>
                <a:rPr lang="en-US" sz="1400" b="0" i="0" u="none" strike="noStrike" cap="none">
                  <a:solidFill>
                    <a:srgbClr val="383A42"/>
                  </a:solidFill>
                  <a:latin typeface="Courier New"/>
                  <a:ea typeface="Courier New"/>
                  <a:cs typeface="Courier New"/>
                  <a:sym typeface="Courier New"/>
                </a:rPr>
                <a:t>from blazingsql </a:t>
              </a: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BlazingContext</a:t>
              </a: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A626A4"/>
                  </a:solidFill>
                  <a:latin typeface="Courier New"/>
                  <a:ea typeface="Courier New"/>
                  <a:cs typeface="Courier New"/>
                  <a:sym typeface="Courier New"/>
                </a:rPr>
                <a:t>import</a:t>
              </a:r>
              <a:r>
                <a:rPr lang="en-US" sz="1400" b="0" i="0" u="none" strike="noStrike" cap="none">
                  <a:solidFill>
                    <a:srgbClr val="383A42"/>
                  </a:solidFill>
                  <a:latin typeface="Courier New"/>
                  <a:ea typeface="Courier New"/>
                  <a:cs typeface="Courier New"/>
                  <a:sym typeface="Courier New"/>
                </a:rPr>
                <a:t> cudf</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 = BlazingContext()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bc.s(</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bucket_name=</a:t>
              </a:r>
              <a:r>
                <a:rPr lang="en-US" sz="1400" b="0" i="0" u="none" strike="noStrike" cap="none">
                  <a:solidFill>
                    <a:srgbClr val="50A14F"/>
                  </a:solidFill>
                  <a:latin typeface="Courier New"/>
                  <a:ea typeface="Courier New"/>
                  <a:cs typeface="Courier New"/>
                  <a:sym typeface="Courier New"/>
                </a:rPr>
                <a:t>'bsql'</a:t>
              </a:r>
              <a:r>
                <a:rPr lang="en-US" sz="1400" b="0" i="0" u="none" strike="noStrike" cap="none">
                  <a:solidFill>
                    <a:srgbClr val="383A42"/>
                  </a:solidFill>
                  <a:latin typeface="Courier New"/>
                  <a:ea typeface="Courier New"/>
                  <a:cs typeface="Courier New"/>
                  <a:sym typeface="Courier New"/>
                </a:rPr>
                <a:t>, access_key_id=</a:t>
              </a:r>
              <a:r>
                <a:rPr lang="en-US" sz="1400" b="0" i="0" u="none" strike="noStrike" cap="none">
                  <a:solidFill>
                    <a:srgbClr val="50A14F"/>
                  </a:solidFill>
                  <a:latin typeface="Courier New"/>
                  <a:ea typeface="Courier New"/>
                  <a:cs typeface="Courier New"/>
                  <a:sym typeface="Courier New"/>
                </a:rPr>
                <a:t>'&lt;access_key&gt;'</a:t>
              </a:r>
              <a:r>
                <a:rPr lang="en-US" sz="1400" b="0" i="0" u="none" strike="noStrike" cap="none">
                  <a:solidFill>
                    <a:srgbClr val="383A42"/>
                  </a:solidFill>
                  <a:latin typeface="Courier New"/>
                  <a:ea typeface="Courier New"/>
                  <a:cs typeface="Courier New"/>
                  <a:sym typeface="Courier New"/>
                </a:rPr>
                <a:t>, secret_key=</a:t>
              </a:r>
              <a:r>
                <a:rPr lang="en-US" sz="1400" b="0" i="0" u="none" strike="noStrike" cap="none">
                  <a:solidFill>
                    <a:srgbClr val="50A14F"/>
                  </a:solidFill>
                  <a:latin typeface="Courier New"/>
                  <a:ea typeface="Courier New"/>
                  <a:cs typeface="Courier New"/>
                  <a:sym typeface="Courier New"/>
                </a:rPr>
                <a:t>'&lt;secret_key'</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bc.create_table(</a:t>
              </a:r>
              <a:r>
                <a:rPr lang="en-US" sz="1400" b="0" i="0" u="none" strike="noStrike" cap="none">
                  <a:solidFill>
                    <a:srgbClr val="50A14F"/>
                  </a:solidFill>
                  <a:latin typeface="Courier New"/>
                  <a:ea typeface="Courier New"/>
                  <a:cs typeface="Courier New"/>
                  <a:sym typeface="Courier New"/>
                </a:rPr>
                <a:t>'orders'</a:t>
              </a:r>
              <a:r>
                <a:rPr lang="en-US" sz="1400" b="0" i="0" u="none" strike="noStrike" cap="none">
                  <a:solidFill>
                    <a:srgbClr val="383A42"/>
                  </a:solidFill>
                  <a:latin typeface="Courier New"/>
                  <a:ea typeface="Courier New"/>
                  <a:cs typeface="Courier New"/>
                  <a:sym typeface="Courier New"/>
                </a:rPr>
                <a:t>, </a:t>
              </a:r>
              <a:r>
                <a:rPr lang="en-US" sz="1400" b="0" i="0" u="none" strike="noStrike" cap="none">
                  <a:solidFill>
                    <a:srgbClr val="50A14F"/>
                  </a:solidFill>
                  <a:latin typeface="Courier New"/>
                  <a:ea typeface="Courier New"/>
                  <a:cs typeface="Courier New"/>
                  <a:sym typeface="Courier New"/>
                </a:rPr>
                <a:t>s3://bsql/orders/'</a:t>
              </a:r>
              <a:r>
                <a:rPr lang="en-US" sz="1400" b="0" i="0" u="none" strike="noStrike" cap="none">
                  <a:solidFill>
                    <a:srgbClr val="383A42"/>
                  </a:solidFill>
                  <a:latin typeface="Courier New"/>
                  <a:ea typeface="Courier New"/>
                  <a:cs typeface="Courier New"/>
                  <a:sym typeface="Courier New"/>
                </a:rPr>
                <a:t>)</a:t>
              </a:r>
              <a:br>
                <a:rPr lang="en-US" sz="1400" b="0" i="0" u="none" strike="noStrike" cap="none">
                  <a:solidFill>
                    <a:srgbClr val="383A42"/>
                  </a:solidFill>
                  <a:latin typeface="Courier New"/>
                  <a:ea typeface="Courier New"/>
                  <a:cs typeface="Courier New"/>
                  <a:sym typeface="Courier New"/>
                </a:rPr>
              </a:br>
              <a:br>
                <a:rPr lang="en-US" sz="1400" b="0" i="0" u="none" strike="noStrike" cap="none">
                  <a:solidFill>
                    <a:srgbClr val="383A42"/>
                  </a:solidFill>
                  <a:latin typeface="Courier New"/>
                  <a:ea typeface="Courier New"/>
                  <a:cs typeface="Courier New"/>
                  <a:sym typeface="Courier New"/>
                </a:rPr>
              </a:br>
              <a:r>
                <a:rPr lang="en-US" sz="1400" b="0" i="0" u="none" strike="noStrike" cap="none">
                  <a:solidFill>
                    <a:srgbClr val="383A42"/>
                  </a:solidFill>
                  <a:latin typeface="Courier New"/>
                  <a:ea typeface="Courier New"/>
                  <a:cs typeface="Courier New"/>
                  <a:sym typeface="Courier New"/>
                </a:rPr>
                <a:t>gdf = bc.sql(</a:t>
              </a:r>
              <a:r>
                <a:rPr lang="en-US" sz="1400" b="0" i="0" u="none" strike="noStrike" cap="none">
                  <a:solidFill>
                    <a:srgbClr val="50A14F"/>
                  </a:solidFill>
                  <a:latin typeface="Courier New"/>
                  <a:ea typeface="Courier New"/>
                  <a:cs typeface="Courier New"/>
                  <a:sym typeface="Courier New"/>
                </a:rPr>
                <a:t>'select * from orders'</a:t>
              </a:r>
              <a:r>
                <a:rPr lang="en-US" sz="1400" b="0" i="0" u="none" strike="noStrike" cap="none">
                  <a:solidFill>
                    <a:srgbClr val="383A42"/>
                  </a:solidFill>
                  <a:latin typeface="Courier New"/>
                  <a:ea typeface="Courier New"/>
                  <a:cs typeface="Courier New"/>
                  <a:sym typeface="Courier New"/>
                </a:rPr>
                <a:t>).get()</a:t>
              </a:r>
              <a:endParaRPr sz="1400" b="0" i="0" u="none" strike="noStrike" cap="none">
                <a:solidFill>
                  <a:srgbClr val="000000"/>
                </a:solidFill>
                <a:latin typeface="Courier New"/>
                <a:ea typeface="Courier New"/>
                <a:cs typeface="Courier New"/>
                <a:sym typeface="Courier New"/>
              </a:endParaRPr>
            </a:p>
          </p:txBody>
        </p:sp>
      </p:grpSp>
      <p:sp>
        <p:nvSpPr>
          <p:cNvPr id="2003" name="Google Shape;2003;p10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BlazingSQL</a:t>
            </a:r>
            <a:endParaRPr/>
          </a:p>
        </p:txBody>
      </p:sp>
      <p:grpSp>
        <p:nvGrpSpPr>
          <p:cNvPr id="2004" name="Google Shape;2004;p107"/>
          <p:cNvGrpSpPr/>
          <p:nvPr/>
        </p:nvGrpSpPr>
        <p:grpSpPr>
          <a:xfrm>
            <a:off x="4580870" y="2558966"/>
            <a:ext cx="9126262" cy="3496299"/>
            <a:chOff x="4515554" y="2558966"/>
            <a:chExt cx="9126262" cy="3496299"/>
          </a:xfrm>
        </p:grpSpPr>
        <p:cxnSp>
          <p:nvCxnSpPr>
            <p:cNvPr id="2005" name="Google Shape;2005;p107"/>
            <p:cNvCxnSpPr/>
            <p:nvPr/>
          </p:nvCxnSpPr>
          <p:spPr>
            <a:xfrm rot="10800000">
              <a:off x="4515554" y="4744843"/>
              <a:ext cx="9126262" cy="0"/>
            </a:xfrm>
            <a:prstGeom prst="straightConnector1">
              <a:avLst/>
            </a:prstGeom>
            <a:noFill/>
            <a:ln w="9525" cap="flat" cmpd="sng">
              <a:solidFill>
                <a:srgbClr val="9F87EA"/>
              </a:solidFill>
              <a:prstDash val="dash"/>
              <a:round/>
              <a:headEnd type="none" w="sm" len="sm"/>
              <a:tailEnd type="none" w="sm" len="sm"/>
            </a:ln>
          </p:spPr>
        </p:cxnSp>
        <p:pic>
          <p:nvPicPr>
            <p:cNvPr id="2006" name="Google Shape;2006;p107"/>
            <p:cNvPicPr preferRelativeResize="0"/>
            <p:nvPr/>
          </p:nvPicPr>
          <p:blipFill rotWithShape="1">
            <a:blip r:embed="rId3" cstate="email">
              <a:alphaModFix/>
              <a:extLst>
                <a:ext uri="{28A0092B-C50C-407E-A947-70E740481C1C}">
                  <a14:useLocalDpi xmlns:a14="http://schemas.microsoft.com/office/drawing/2010/main"/>
                </a:ext>
              </a:extLst>
            </a:blip>
            <a:srcRect t="39" b="28"/>
            <a:stretch/>
          </p:blipFill>
          <p:spPr>
            <a:xfrm flipH="1">
              <a:off x="8539140" y="2718932"/>
              <a:ext cx="1570653" cy="1533005"/>
            </a:xfrm>
            <a:prstGeom prst="rect">
              <a:avLst/>
            </a:prstGeom>
            <a:noFill/>
            <a:ln>
              <a:noFill/>
            </a:ln>
          </p:spPr>
        </p:pic>
        <p:grpSp>
          <p:nvGrpSpPr>
            <p:cNvPr id="2007" name="Google Shape;2007;p107"/>
            <p:cNvGrpSpPr/>
            <p:nvPr/>
          </p:nvGrpSpPr>
          <p:grpSpPr>
            <a:xfrm>
              <a:off x="4722874" y="4842035"/>
              <a:ext cx="758692" cy="376180"/>
              <a:chOff x="5528863" y="4935382"/>
              <a:chExt cx="758692" cy="376180"/>
            </a:xfrm>
          </p:grpSpPr>
          <p:sp>
            <p:nvSpPr>
              <p:cNvPr id="2008" name="Google Shape;2008;p107"/>
              <p:cNvSpPr/>
              <p:nvPr/>
            </p:nvSpPr>
            <p:spPr>
              <a:xfrm>
                <a:off x="5711460" y="4935382"/>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09" name="Google Shape;2009;p107"/>
              <p:cNvSpPr txBox="1"/>
              <p:nvPr/>
            </p:nvSpPr>
            <p:spPr>
              <a:xfrm>
                <a:off x="5528863" y="4963669"/>
                <a:ext cx="758692" cy="31960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CSV</a:t>
                </a:r>
                <a:endParaRPr sz="1100" b="0" i="0" u="none" strike="noStrike" cap="none">
                  <a:solidFill>
                    <a:schemeClr val="lt2"/>
                  </a:solidFill>
                  <a:latin typeface="Trebuchet MS"/>
                  <a:ea typeface="Trebuchet MS"/>
                  <a:cs typeface="Trebuchet MS"/>
                  <a:sym typeface="Trebuchet MS"/>
                </a:endParaRPr>
              </a:p>
            </p:txBody>
          </p:sp>
        </p:grpSp>
        <p:grpSp>
          <p:nvGrpSpPr>
            <p:cNvPr id="2010" name="Google Shape;2010;p107"/>
            <p:cNvGrpSpPr/>
            <p:nvPr/>
          </p:nvGrpSpPr>
          <p:grpSpPr>
            <a:xfrm>
              <a:off x="6340131" y="4842967"/>
              <a:ext cx="758692" cy="376180"/>
              <a:chOff x="7042592" y="4947054"/>
              <a:chExt cx="758692" cy="376180"/>
            </a:xfrm>
          </p:grpSpPr>
          <p:sp>
            <p:nvSpPr>
              <p:cNvPr id="2011" name="Google Shape;2011;p107"/>
              <p:cNvSpPr/>
              <p:nvPr/>
            </p:nvSpPr>
            <p:spPr>
              <a:xfrm>
                <a:off x="7233750" y="4947054"/>
                <a:ext cx="376180" cy="376180"/>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12" name="Google Shape;2012;p107"/>
              <p:cNvSpPr txBox="1"/>
              <p:nvPr/>
            </p:nvSpPr>
            <p:spPr>
              <a:xfrm>
                <a:off x="7042592" y="4952866"/>
                <a:ext cx="758692"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GDF</a:t>
                </a:r>
                <a:endParaRPr sz="1100" b="0" i="0" u="none" strike="noStrike" cap="none">
                  <a:solidFill>
                    <a:schemeClr val="lt2"/>
                  </a:solidFill>
                  <a:latin typeface="Trebuchet MS"/>
                  <a:ea typeface="Trebuchet MS"/>
                  <a:cs typeface="Trebuchet MS"/>
                  <a:sym typeface="Trebuchet MS"/>
                </a:endParaRPr>
              </a:p>
            </p:txBody>
          </p:sp>
        </p:grpSp>
        <p:grpSp>
          <p:nvGrpSpPr>
            <p:cNvPr id="2013" name="Google Shape;2013;p107"/>
            <p:cNvGrpSpPr/>
            <p:nvPr/>
          </p:nvGrpSpPr>
          <p:grpSpPr>
            <a:xfrm>
              <a:off x="6040955" y="5289629"/>
              <a:ext cx="1034811" cy="673778"/>
              <a:chOff x="6691656" y="5269186"/>
              <a:chExt cx="1034811" cy="673778"/>
            </a:xfrm>
          </p:grpSpPr>
          <p:sp>
            <p:nvSpPr>
              <p:cNvPr id="2014" name="Google Shape;2014;p107"/>
              <p:cNvSpPr/>
              <p:nvPr/>
            </p:nvSpPr>
            <p:spPr>
              <a:xfrm>
                <a:off x="6872434" y="5269186"/>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15" name="Google Shape;2015;p107"/>
              <p:cNvSpPr txBox="1"/>
              <p:nvPr/>
            </p:nvSpPr>
            <p:spPr>
              <a:xfrm>
                <a:off x="6691656" y="5407217"/>
                <a:ext cx="1034811" cy="40024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ORC                       </a:t>
                </a:r>
                <a:endParaRPr sz="1100" b="0" i="0" u="none" strike="noStrike" cap="none">
                  <a:solidFill>
                    <a:schemeClr val="lt2"/>
                  </a:solidFill>
                  <a:latin typeface="Trebuchet MS"/>
                  <a:ea typeface="Trebuchet MS"/>
                  <a:cs typeface="Trebuchet MS"/>
                  <a:sym typeface="Trebuchet MS"/>
                </a:endParaRPr>
              </a:p>
            </p:txBody>
          </p:sp>
        </p:grpSp>
        <p:grpSp>
          <p:nvGrpSpPr>
            <p:cNvPr id="2016" name="Google Shape;2016;p107"/>
            <p:cNvGrpSpPr/>
            <p:nvPr/>
          </p:nvGrpSpPr>
          <p:grpSpPr>
            <a:xfrm>
              <a:off x="4766113" y="5289629"/>
              <a:ext cx="979925" cy="673778"/>
              <a:chOff x="5616349" y="5271473"/>
              <a:chExt cx="979925" cy="673778"/>
            </a:xfrm>
          </p:grpSpPr>
          <p:sp>
            <p:nvSpPr>
              <p:cNvPr id="2017" name="Google Shape;2017;p107"/>
              <p:cNvSpPr/>
              <p:nvPr/>
            </p:nvSpPr>
            <p:spPr>
              <a:xfrm>
                <a:off x="5769685" y="5271473"/>
                <a:ext cx="673274" cy="673778"/>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2800" b="0" i="0" u="none" strike="noStrike" cap="none">
                  <a:solidFill>
                    <a:srgbClr val="595959"/>
                  </a:solidFill>
                  <a:latin typeface="Trebuchet MS"/>
                  <a:ea typeface="Trebuchet MS"/>
                  <a:cs typeface="Trebuchet MS"/>
                  <a:sym typeface="Trebuchet MS"/>
                </a:endParaRPr>
              </a:p>
            </p:txBody>
          </p:sp>
          <p:sp>
            <p:nvSpPr>
              <p:cNvPr id="2018" name="Google Shape;2018;p107"/>
              <p:cNvSpPr txBox="1"/>
              <p:nvPr/>
            </p:nvSpPr>
            <p:spPr>
              <a:xfrm>
                <a:off x="5616349" y="5432666"/>
                <a:ext cx="979925" cy="336915"/>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200" b="0" i="0" u="none" strike="noStrike" cap="none">
                    <a:solidFill>
                      <a:schemeClr val="lt2"/>
                    </a:solidFill>
                    <a:latin typeface="Trebuchet MS"/>
                    <a:ea typeface="Trebuchet MS"/>
                    <a:cs typeface="Trebuchet MS"/>
                    <a:sym typeface="Trebuchet MS"/>
                  </a:rPr>
                  <a:t>Parquet</a:t>
                </a:r>
                <a:endParaRPr sz="1200" b="0" i="0" u="none" strike="noStrike" cap="none">
                  <a:solidFill>
                    <a:schemeClr val="lt2"/>
                  </a:solidFill>
                  <a:latin typeface="Trebuchet MS"/>
                  <a:ea typeface="Trebuchet MS"/>
                  <a:cs typeface="Trebuchet MS"/>
                  <a:sym typeface="Trebuchet MS"/>
                </a:endParaRPr>
              </a:p>
            </p:txBody>
          </p:sp>
        </p:grpSp>
        <p:grpSp>
          <p:nvGrpSpPr>
            <p:cNvPr id="2019" name="Google Shape;2019;p107"/>
            <p:cNvGrpSpPr/>
            <p:nvPr/>
          </p:nvGrpSpPr>
          <p:grpSpPr>
            <a:xfrm>
              <a:off x="5543978" y="5603934"/>
              <a:ext cx="746448" cy="451331"/>
              <a:chOff x="6287555" y="5438838"/>
              <a:chExt cx="746448" cy="451331"/>
            </a:xfrm>
          </p:grpSpPr>
          <p:sp>
            <p:nvSpPr>
              <p:cNvPr id="2020" name="Google Shape;2020;p107"/>
              <p:cNvSpPr/>
              <p:nvPr/>
            </p:nvSpPr>
            <p:spPr>
              <a:xfrm>
                <a:off x="6435318" y="5438838"/>
                <a:ext cx="451331" cy="451331"/>
              </a:xfrm>
              <a:prstGeom prst="ellipse">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595959"/>
                  </a:solidFill>
                  <a:latin typeface="Trebuchet MS"/>
                  <a:ea typeface="Trebuchet MS"/>
                  <a:cs typeface="Trebuchet MS"/>
                  <a:sym typeface="Trebuchet MS"/>
                </a:endParaRPr>
              </a:p>
            </p:txBody>
          </p:sp>
          <p:sp>
            <p:nvSpPr>
              <p:cNvPr id="2021" name="Google Shape;2021;p107"/>
              <p:cNvSpPr txBox="1"/>
              <p:nvPr/>
            </p:nvSpPr>
            <p:spPr>
              <a:xfrm>
                <a:off x="6287555" y="5488792"/>
                <a:ext cx="746448" cy="363092"/>
              </a:xfrm>
              <a:prstGeom prst="rect">
                <a:avLst/>
              </a:prstGeom>
              <a:noFill/>
              <a:ln>
                <a:noFill/>
              </a:ln>
            </p:spPr>
            <p:txBody>
              <a:bodyPr spcFirstLastPara="1" wrap="square" lIns="152375" tIns="152375" rIns="152375" bIns="152375" anchor="ctr" anchorCtr="0">
                <a:noAutofit/>
              </a:bodyPr>
              <a:lstStyle/>
              <a:p>
                <a:pPr marL="0" marR="0" lvl="0" indent="0" algn="ctr" rtl="0">
                  <a:lnSpc>
                    <a:spcPct val="100000"/>
                  </a:lnSpc>
                  <a:spcBef>
                    <a:spcPts val="0"/>
                  </a:spcBef>
                  <a:spcAft>
                    <a:spcPts val="0"/>
                  </a:spcAft>
                  <a:buNone/>
                </a:pPr>
                <a:r>
                  <a:rPr lang="en-US" sz="1100" b="0" i="0" u="none" strike="noStrike" cap="none">
                    <a:solidFill>
                      <a:schemeClr val="lt2"/>
                    </a:solidFill>
                    <a:latin typeface="Trebuchet MS"/>
                    <a:ea typeface="Trebuchet MS"/>
                    <a:cs typeface="Trebuchet MS"/>
                    <a:sym typeface="Trebuchet MS"/>
                  </a:rPr>
                  <a:t>JSON</a:t>
                </a:r>
                <a:endParaRPr sz="1100" b="0" i="0" u="none" strike="noStrike" cap="none">
                  <a:solidFill>
                    <a:schemeClr val="lt2"/>
                  </a:solidFill>
                  <a:latin typeface="Trebuchet MS"/>
                  <a:ea typeface="Trebuchet MS"/>
                  <a:cs typeface="Trebuchet MS"/>
                  <a:sym typeface="Trebuchet MS"/>
                </a:endParaRPr>
              </a:p>
            </p:txBody>
          </p:sp>
        </p:grpSp>
        <p:sp>
          <p:nvSpPr>
            <p:cNvPr id="2022" name="Google Shape;2022;p107"/>
            <p:cNvSpPr txBox="1"/>
            <p:nvPr/>
          </p:nvSpPr>
          <p:spPr>
            <a:xfrm flipH="1">
              <a:off x="8425366" y="2821922"/>
              <a:ext cx="1798569" cy="576724"/>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2800" b="1" i="0" u="none" strike="noStrike" cap="none">
                  <a:solidFill>
                    <a:schemeClr val="lt2"/>
                  </a:solidFill>
                  <a:latin typeface="Trebuchet MS"/>
                  <a:ea typeface="Trebuchet MS"/>
                  <a:cs typeface="Trebuchet MS"/>
                  <a:sym typeface="Trebuchet MS"/>
                </a:rPr>
                <a:t>ETL</a:t>
              </a:r>
              <a:endParaRPr sz="2800" b="1" i="0" u="none" strike="noStrike" cap="none">
                <a:solidFill>
                  <a:schemeClr val="lt2"/>
                </a:solidFill>
                <a:latin typeface="Trebuchet MS"/>
                <a:ea typeface="Trebuchet MS"/>
                <a:cs typeface="Trebuchet MS"/>
                <a:sym typeface="Trebuchet MS"/>
              </a:endParaRPr>
            </a:p>
          </p:txBody>
        </p:sp>
        <p:pic>
          <p:nvPicPr>
            <p:cNvPr id="2023" name="Google Shape;2023;p10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374118" y="4025549"/>
              <a:ext cx="1069642" cy="1381689"/>
            </a:xfrm>
            <a:prstGeom prst="rect">
              <a:avLst/>
            </a:prstGeom>
            <a:noFill/>
            <a:ln>
              <a:noFill/>
            </a:ln>
          </p:spPr>
        </p:pic>
        <p:grpSp>
          <p:nvGrpSpPr>
            <p:cNvPr id="2024" name="Google Shape;2024;p107"/>
            <p:cNvGrpSpPr/>
            <p:nvPr/>
          </p:nvGrpSpPr>
          <p:grpSpPr>
            <a:xfrm>
              <a:off x="8663528" y="3276091"/>
              <a:ext cx="1318774" cy="588343"/>
              <a:chOff x="3665200" y="1254774"/>
              <a:chExt cx="952699" cy="424983"/>
            </a:xfrm>
          </p:grpSpPr>
          <p:sp>
            <p:nvSpPr>
              <p:cNvPr id="2025" name="Google Shape;2025;p107"/>
              <p:cNvSpPr txBox="1"/>
              <p:nvPr/>
            </p:nvSpPr>
            <p:spPr>
              <a:xfrm>
                <a:off x="3744350" y="1254774"/>
                <a:ext cx="794400" cy="2376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Feature</a:t>
                </a:r>
                <a:endParaRPr sz="1400" b="1" i="0" u="none" strike="noStrike" cap="none">
                  <a:solidFill>
                    <a:schemeClr val="lt2"/>
                  </a:solidFill>
                  <a:latin typeface="Trebuchet MS"/>
                  <a:ea typeface="Trebuchet MS"/>
                  <a:cs typeface="Trebuchet MS"/>
                  <a:sym typeface="Trebuchet MS"/>
                </a:endParaRPr>
              </a:p>
            </p:txBody>
          </p:sp>
          <p:sp>
            <p:nvSpPr>
              <p:cNvPr id="2026" name="Google Shape;2026;p107"/>
              <p:cNvSpPr txBox="1"/>
              <p:nvPr/>
            </p:nvSpPr>
            <p:spPr>
              <a:xfrm>
                <a:off x="3665200" y="1411257"/>
                <a:ext cx="952699" cy="268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2"/>
                    </a:solidFill>
                    <a:latin typeface="Trebuchet MS"/>
                    <a:ea typeface="Trebuchet MS"/>
                    <a:cs typeface="Trebuchet MS"/>
                    <a:sym typeface="Trebuchet MS"/>
                  </a:rPr>
                  <a:t>Engineering</a:t>
                </a:r>
                <a:endParaRPr sz="1200" b="1" i="0" u="none" strike="noStrike" cap="none">
                  <a:solidFill>
                    <a:schemeClr val="lt2"/>
                  </a:solidFill>
                  <a:latin typeface="Trebuchet MS"/>
                  <a:ea typeface="Trebuchet MS"/>
                  <a:cs typeface="Trebuchet MS"/>
                  <a:sym typeface="Trebuchet MS"/>
                </a:endParaRPr>
              </a:p>
            </p:txBody>
          </p:sp>
        </p:grpSp>
        <p:sp>
          <p:nvSpPr>
            <p:cNvPr id="2027" name="Google Shape;2027;p107"/>
            <p:cNvSpPr/>
            <p:nvPr/>
          </p:nvSpPr>
          <p:spPr>
            <a:xfrm>
              <a:off x="7678249" y="4014175"/>
              <a:ext cx="1400435" cy="1400436"/>
            </a:xfrm>
            <a:prstGeom prst="ellipse">
              <a:avLst/>
            </a:prstGeom>
            <a:solidFill>
              <a:schemeClr val="accent1"/>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28" name="Google Shape;2028;p107"/>
            <p:cNvSpPr/>
            <p:nvPr/>
          </p:nvSpPr>
          <p:spPr>
            <a:xfrm>
              <a:off x="11472034" y="4039718"/>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29" name="Google Shape;2029;p107"/>
            <p:cNvSpPr txBox="1"/>
            <p:nvPr/>
          </p:nvSpPr>
          <p:spPr>
            <a:xfrm>
              <a:off x="11439956" y="4426917"/>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cuML</a:t>
              </a:r>
              <a:endParaRPr sz="1800" b="1" i="0" u="none" strike="noStrike" cap="none">
                <a:solidFill>
                  <a:srgbClr val="FFFFFF"/>
                </a:solidFill>
                <a:latin typeface="Trebuchet MS"/>
                <a:ea typeface="Trebuchet MS"/>
                <a:cs typeface="Trebuchet MS"/>
                <a:sym typeface="Trebuchet MS"/>
              </a:endParaRPr>
            </a:p>
          </p:txBody>
        </p:sp>
        <p:sp>
          <p:nvSpPr>
            <p:cNvPr id="2030" name="Google Shape;2030;p107"/>
            <p:cNvSpPr/>
            <p:nvPr/>
          </p:nvSpPr>
          <p:spPr>
            <a:xfrm>
              <a:off x="9576052" y="4036270"/>
              <a:ext cx="1400435" cy="1400436"/>
            </a:xfrm>
            <a:prstGeom prst="ellipse">
              <a:avLst/>
            </a:prstGeom>
            <a:solidFill>
              <a:schemeClr val="lt2"/>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31" name="Google Shape;2031;p107"/>
            <p:cNvSpPr txBox="1"/>
            <p:nvPr/>
          </p:nvSpPr>
          <p:spPr>
            <a:xfrm>
              <a:off x="9547764" y="4423773"/>
              <a:ext cx="1457010"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cuDF</a:t>
              </a:r>
              <a:endParaRPr sz="1800" b="1" i="0" u="none" strike="noStrike" cap="none">
                <a:solidFill>
                  <a:srgbClr val="FFFFFF"/>
                </a:solidFill>
                <a:latin typeface="Trebuchet MS"/>
                <a:ea typeface="Trebuchet MS"/>
                <a:cs typeface="Trebuchet MS"/>
                <a:sym typeface="Trebuchet MS"/>
              </a:endParaRPr>
            </a:p>
          </p:txBody>
        </p:sp>
        <p:sp>
          <p:nvSpPr>
            <p:cNvPr id="2032" name="Google Shape;2032;p107"/>
            <p:cNvSpPr txBox="1"/>
            <p:nvPr/>
          </p:nvSpPr>
          <p:spPr>
            <a:xfrm>
              <a:off x="7573736" y="4427803"/>
              <a:ext cx="1613646" cy="657787"/>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rgbClr val="FFFFFF"/>
                  </a:solidFill>
                  <a:latin typeface="Trebuchet MS"/>
                  <a:ea typeface="Trebuchet MS"/>
                  <a:cs typeface="Trebuchet MS"/>
                  <a:sym typeface="Trebuchet MS"/>
                </a:rPr>
                <a:t>BlazingSQL</a:t>
              </a:r>
              <a:endParaRPr sz="1800" b="1" i="0" u="none" strike="noStrike" cap="none">
                <a:solidFill>
                  <a:srgbClr val="FFFFFF"/>
                </a:solidFill>
                <a:latin typeface="Trebuchet MS"/>
                <a:ea typeface="Trebuchet MS"/>
                <a:cs typeface="Trebuchet MS"/>
                <a:sym typeface="Trebuchet MS"/>
              </a:endParaRPr>
            </a:p>
          </p:txBody>
        </p:sp>
        <p:sp>
          <p:nvSpPr>
            <p:cNvPr id="2033" name="Google Shape;2033;p107"/>
            <p:cNvSpPr/>
            <p:nvPr/>
          </p:nvSpPr>
          <p:spPr>
            <a:xfrm rot="8100000">
              <a:off x="5259912" y="2820122"/>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34" name="Google Shape;2034;p107"/>
            <p:cNvSpPr txBox="1"/>
            <p:nvPr/>
          </p:nvSpPr>
          <p:spPr>
            <a:xfrm>
              <a:off x="5343162" y="2994656"/>
              <a:ext cx="1148382"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YOUR</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DATA</a:t>
              </a:r>
              <a:endParaRPr sz="1800" b="1" i="0" u="none" strike="noStrike" cap="none">
                <a:solidFill>
                  <a:schemeClr val="lt2"/>
                </a:solidFill>
                <a:latin typeface="Trebuchet MS"/>
                <a:ea typeface="Trebuchet MS"/>
                <a:cs typeface="Trebuchet MS"/>
                <a:sym typeface="Trebuchet MS"/>
              </a:endParaRPr>
            </a:p>
          </p:txBody>
        </p:sp>
        <p:sp>
          <p:nvSpPr>
            <p:cNvPr id="2035" name="Google Shape;2035;p107"/>
            <p:cNvSpPr/>
            <p:nvPr/>
          </p:nvSpPr>
          <p:spPr>
            <a:xfrm rot="8100000">
              <a:off x="11527914" y="2820120"/>
              <a:ext cx="1260964" cy="1260966"/>
            </a:xfrm>
            <a:prstGeom prst="teardrop">
              <a:avLst>
                <a:gd name="adj" fmla="val 100000"/>
              </a:avLst>
            </a:prstGeom>
            <a:solidFill>
              <a:srgbClr val="EEEEEE"/>
            </a:solidFill>
            <a:ln>
              <a:noFill/>
            </a:ln>
          </p:spPr>
          <p:txBody>
            <a:bodyPr spcFirstLastPara="1" wrap="square" lIns="152375" tIns="152375" rIns="152375" bIns="152375" anchor="ctr" anchorCtr="0">
              <a:noAutofit/>
            </a:bodyPr>
            <a:lstStyle/>
            <a:p>
              <a:pPr marL="0" marR="0" lvl="0" indent="0" algn="l" rtl="0">
                <a:lnSpc>
                  <a:spcPct val="100000"/>
                </a:lnSpc>
                <a:spcBef>
                  <a:spcPts val="0"/>
                </a:spcBef>
                <a:spcAft>
                  <a:spcPts val="0"/>
                </a:spcAft>
                <a:buNone/>
              </a:pPr>
              <a:endParaRPr sz="3200" b="0" i="0" u="none" strike="noStrike" cap="none">
                <a:solidFill>
                  <a:srgbClr val="000000"/>
                </a:solidFill>
                <a:latin typeface="Trebuchet MS"/>
                <a:ea typeface="Trebuchet MS"/>
                <a:cs typeface="Trebuchet MS"/>
                <a:sym typeface="Trebuchet MS"/>
              </a:endParaRPr>
            </a:p>
          </p:txBody>
        </p:sp>
        <p:sp>
          <p:nvSpPr>
            <p:cNvPr id="2036" name="Google Shape;2036;p107"/>
            <p:cNvSpPr txBox="1"/>
            <p:nvPr/>
          </p:nvSpPr>
          <p:spPr>
            <a:xfrm>
              <a:off x="11472044" y="2994655"/>
              <a:ext cx="1400435" cy="716472"/>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MACHINE</a:t>
              </a:r>
              <a:endParaRPr sz="1800" b="1" i="0" u="none" strike="noStrike" cap="none">
                <a:solidFill>
                  <a:schemeClr val="lt2"/>
                </a:solidFill>
                <a:latin typeface="Trebuchet MS"/>
                <a:ea typeface="Trebuchet MS"/>
                <a:cs typeface="Trebuchet MS"/>
                <a:sym typeface="Trebuchet MS"/>
              </a:endParaRPr>
            </a:p>
            <a:p>
              <a:pPr marL="0" marR="0" lvl="0" indent="0" algn="ctr" rtl="0">
                <a:lnSpc>
                  <a:spcPct val="100000"/>
                </a:lnSpc>
                <a:spcBef>
                  <a:spcPts val="0"/>
                </a:spcBef>
                <a:spcAft>
                  <a:spcPts val="0"/>
                </a:spcAft>
                <a:buNone/>
              </a:pPr>
              <a:r>
                <a:rPr lang="en-US" sz="1800" b="1" i="0" u="none" strike="noStrike" cap="none">
                  <a:solidFill>
                    <a:schemeClr val="lt2"/>
                  </a:solidFill>
                  <a:latin typeface="Trebuchet MS"/>
                  <a:ea typeface="Trebuchet MS"/>
                  <a:cs typeface="Trebuchet MS"/>
                  <a:sym typeface="Trebuchet MS"/>
                </a:rPr>
                <a:t>LEARNING</a:t>
              </a:r>
              <a:endParaRPr sz="1800" b="1" i="0" u="none" strike="noStrike" cap="none">
                <a:solidFill>
                  <a:schemeClr val="lt2"/>
                </a:solidFill>
                <a:latin typeface="Trebuchet MS"/>
                <a:ea typeface="Trebuchet MS"/>
                <a:cs typeface="Trebuchet MS"/>
                <a:sym typeface="Trebuchet MS"/>
              </a:endParaRPr>
            </a:p>
          </p:txBody>
        </p:sp>
        <p:sp>
          <p:nvSpPr>
            <p:cNvPr id="2037" name="Google Shape;2037;p107"/>
            <p:cNvSpPr/>
            <p:nvPr/>
          </p:nvSpPr>
          <p:spPr>
            <a:xfrm rot="5400000">
              <a:off x="7243970"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38" name="Google Shape;2038;p107"/>
            <p:cNvSpPr/>
            <p:nvPr/>
          </p:nvSpPr>
          <p:spPr>
            <a:xfrm rot="5400000">
              <a:off x="9259025"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39" name="Google Shape;2039;p107"/>
            <p:cNvSpPr/>
            <p:nvPr/>
          </p:nvSpPr>
          <p:spPr>
            <a:xfrm rot="5400000">
              <a:off x="11162983" y="4689409"/>
              <a:ext cx="134865" cy="116263"/>
            </a:xfrm>
            <a:prstGeom prst="triangle">
              <a:avLst>
                <a:gd name="adj" fmla="val 50000"/>
              </a:avLst>
            </a:prstGeom>
            <a:solidFill>
              <a:srgbClr val="9F87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Google Shape;668;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979467" y="4059185"/>
            <a:ext cx="3861949" cy="3810714"/>
          </a:xfrm>
          <a:prstGeom prst="rect">
            <a:avLst/>
          </a:prstGeom>
          <a:noFill/>
          <a:ln>
            <a:noFill/>
          </a:ln>
          <a:effectLst>
            <a:outerShdw blurRad="57150" dist="19050" dir="5400000" algn="bl" rotWithShape="0">
              <a:srgbClr val="000000">
                <a:alpha val="49803"/>
              </a:srgbClr>
            </a:outerShdw>
          </a:effectLst>
        </p:spPr>
      </p:pic>
      <p:pic>
        <p:nvPicPr>
          <p:cNvPr id="669" name="Google Shape;669;p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926170" y="4059185"/>
            <a:ext cx="2757275" cy="3810714"/>
          </a:xfrm>
          <a:prstGeom prst="rect">
            <a:avLst/>
          </a:prstGeom>
          <a:noFill/>
          <a:ln>
            <a:noFill/>
          </a:ln>
          <a:effectLst>
            <a:outerShdw blurRad="57150" dist="19050" dir="5400000" algn="bl" rotWithShape="0">
              <a:srgbClr val="000000">
                <a:alpha val="49803"/>
              </a:srgbClr>
            </a:outerShdw>
          </a:effectLst>
        </p:spPr>
      </p:pic>
      <p:pic>
        <p:nvPicPr>
          <p:cNvPr id="670" name="Google Shape;670;p2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597499" y="3371103"/>
            <a:ext cx="4799830" cy="5411562"/>
          </a:xfrm>
          <a:prstGeom prst="rect">
            <a:avLst/>
          </a:prstGeom>
          <a:noFill/>
          <a:ln>
            <a:noFill/>
          </a:ln>
          <a:effectLst>
            <a:outerShdw blurRad="57150" dist="19050" dir="5400000" algn="bl" rotWithShape="0">
              <a:srgbClr val="000000">
                <a:alpha val="49803"/>
              </a:srgbClr>
            </a:outerShdw>
          </a:effectLst>
        </p:spPr>
      </p:pic>
      <p:pic>
        <p:nvPicPr>
          <p:cNvPr id="671" name="Google Shape;671;p27"/>
          <p:cNvPicPr preferRelativeResize="0"/>
          <p:nvPr/>
        </p:nvPicPr>
        <p:blipFill rotWithShape="1">
          <a:blip r:embed="rId6">
            <a:alphaModFix/>
          </a:blip>
          <a:srcRect/>
          <a:stretch/>
        </p:blipFill>
        <p:spPr>
          <a:xfrm>
            <a:off x="8555574" y="9057956"/>
            <a:ext cx="883680" cy="341303"/>
          </a:xfrm>
          <a:prstGeom prst="rect">
            <a:avLst/>
          </a:prstGeom>
          <a:noFill/>
          <a:ln>
            <a:noFill/>
          </a:ln>
        </p:spPr>
      </p:pic>
      <p:sp>
        <p:nvSpPr>
          <p:cNvPr id="672" name="Google Shape;672;p2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Speed, UX, and Iteration</a:t>
            </a:r>
            <a:endParaRPr/>
          </a:p>
        </p:txBody>
      </p:sp>
      <p:sp>
        <p:nvSpPr>
          <p:cNvPr id="673" name="Google Shape;673;p27"/>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The Way to Win at Data Science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108"/>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cuStreamz</a:t>
            </a:r>
            <a:endParaRPr/>
          </a:p>
        </p:txBody>
      </p:sp>
      <p:sp>
        <p:nvSpPr>
          <p:cNvPr id="2045" name="Google Shape;2045;p108"/>
          <p:cNvSpPr txBox="1">
            <a:spLocks noGrp="1"/>
          </p:cNvSpPr>
          <p:nvPr>
            <p:ph type="body" idx="2"/>
          </p:nvPr>
        </p:nvSpPr>
        <p:spPr>
          <a:xfrm>
            <a:off x="830580" y="2099222"/>
            <a:ext cx="16626900" cy="875700"/>
          </a:xfrm>
          <a:prstGeom prst="rect">
            <a:avLst/>
          </a:prstGeom>
          <a:noFill/>
          <a:ln>
            <a:noFill/>
          </a:ln>
        </p:spPr>
        <p:txBody>
          <a:bodyPr spcFirstLastPara="1" wrap="square" lIns="152375" tIns="76175" rIns="152375" bIns="76175" anchor="t" anchorCtr="0">
            <a:noAutofit/>
          </a:bodyPr>
          <a:lstStyle/>
          <a:p>
            <a:pPr marL="0" lvl="0" indent="0" algn="ctr" rtl="0">
              <a:lnSpc>
                <a:spcPct val="90000"/>
              </a:lnSpc>
              <a:spcBef>
                <a:spcPts val="0"/>
              </a:spcBef>
              <a:spcAft>
                <a:spcPts val="0"/>
              </a:spcAft>
              <a:buSzPts val="4000"/>
              <a:buFont typeface="Trebuchet MS"/>
              <a:buNone/>
            </a:pPr>
            <a:r>
              <a:rPr lang="en-US"/>
              <a:t>Stream processing powered by RAPIDS</a:t>
            </a:r>
            <a:endParaRPr/>
          </a:p>
        </p:txBody>
      </p:sp>
      <p:pic>
        <p:nvPicPr>
          <p:cNvPr id="2046" name="Google Shape;2046;p108" title="Points scored"/>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9458900" y="3640875"/>
            <a:ext cx="7998576" cy="4945775"/>
          </a:xfrm>
          <a:prstGeom prst="rect">
            <a:avLst/>
          </a:prstGeom>
          <a:noFill/>
          <a:ln>
            <a:noFill/>
          </a:ln>
        </p:spPr>
      </p:pic>
      <p:sp>
        <p:nvSpPr>
          <p:cNvPr id="2047" name="Google Shape;2047;p108"/>
          <p:cNvSpPr txBox="1"/>
          <p:nvPr/>
        </p:nvSpPr>
        <p:spPr>
          <a:xfrm>
            <a:off x="830575" y="4013952"/>
            <a:ext cx="8733900" cy="448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800">
                <a:solidFill>
                  <a:srgbClr val="7400FF"/>
                </a:solidFill>
                <a:latin typeface="Trebuchet MS"/>
                <a:ea typeface="Trebuchet MS"/>
                <a:cs typeface="Trebuchet MS"/>
                <a:sym typeface="Trebuchet MS"/>
              </a:rPr>
              <a:t>ACCELERATED KAFKA CONSUMER</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Ingesting Kafka messages to cudf is increased by roughly 3.5 - 4X over standard cpu ingestion. Streaming TCO is lowered by using cheaper VM instance types.</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800">
                <a:solidFill>
                  <a:srgbClr val="7400FF"/>
                </a:solidFill>
                <a:latin typeface="Trebuchet MS"/>
                <a:ea typeface="Trebuchet MS"/>
                <a:cs typeface="Trebuchet MS"/>
                <a:sym typeface="Trebuchet MS"/>
              </a:rPr>
              <a:t>CHECKPOINTING</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r>
              <a:rPr lang="en-US" sz="2400">
                <a:solidFill>
                  <a:srgbClr val="868686"/>
                </a:solidFill>
                <a:latin typeface="Trebuchet MS"/>
                <a:ea typeface="Trebuchet MS"/>
                <a:cs typeface="Trebuchet MS"/>
                <a:sym typeface="Trebuchet MS"/>
              </a:rPr>
              <a:t>Streaming job version of “where was I?” Streams can gracefully handle errors by continuing to process a stream at the exact point they were before the error occurred.</a:t>
            </a:r>
            <a:endParaRPr sz="2400">
              <a:solidFill>
                <a:srgbClr val="868686"/>
              </a:solidFill>
              <a:latin typeface="Trebuchet MS"/>
              <a:ea typeface="Trebuchet MS"/>
              <a:cs typeface="Trebuchet MS"/>
              <a:sym typeface="Trebuchet MS"/>
            </a:endParaRPr>
          </a:p>
          <a:p>
            <a:pPr marL="0" lvl="0" indent="0" algn="l" rtl="0">
              <a:lnSpc>
                <a:spcPct val="90000"/>
              </a:lnSpc>
              <a:spcBef>
                <a:spcPts val="1000"/>
              </a:spcBef>
              <a:spcAft>
                <a:spcPts val="0"/>
              </a:spcAft>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a:p>
            <a:pPr marL="285750" lvl="0" indent="0" algn="l" rtl="0">
              <a:lnSpc>
                <a:spcPct val="90000"/>
              </a:lnSpc>
              <a:spcBef>
                <a:spcPts val="1000"/>
              </a:spcBef>
              <a:spcAft>
                <a:spcPts val="0"/>
              </a:spcAft>
              <a:buClr>
                <a:srgbClr val="B3B3B3"/>
              </a:buClr>
              <a:buSzPts val="1920"/>
              <a:buFont typeface="Trebuchet MS"/>
              <a:buNone/>
            </a:pPr>
            <a:endParaRPr sz="2400">
              <a:solidFill>
                <a:srgbClr val="868686"/>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pic>
        <p:nvPicPr>
          <p:cNvPr id="2053" name="Google Shape;2053;p10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854989" y="3648774"/>
            <a:ext cx="1652338" cy="1787426"/>
          </a:xfrm>
          <a:prstGeom prst="rect">
            <a:avLst/>
          </a:prstGeom>
          <a:noFill/>
          <a:ln>
            <a:noFill/>
          </a:ln>
        </p:spPr>
      </p:pic>
      <p:pic>
        <p:nvPicPr>
          <p:cNvPr id="2054" name="Google Shape;2054;p10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224141" y="3703233"/>
            <a:ext cx="2297366" cy="1678506"/>
          </a:xfrm>
          <a:prstGeom prst="rect">
            <a:avLst/>
          </a:prstGeom>
          <a:noFill/>
          <a:ln>
            <a:noFill/>
          </a:ln>
        </p:spPr>
      </p:pic>
      <p:pic>
        <p:nvPicPr>
          <p:cNvPr id="2055" name="Google Shape;2055;p10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821974" y="3757318"/>
            <a:ext cx="1732547" cy="1570338"/>
          </a:xfrm>
          <a:prstGeom prst="rect">
            <a:avLst/>
          </a:prstGeom>
          <a:noFill/>
          <a:ln>
            <a:noFill/>
          </a:ln>
        </p:spPr>
      </p:pic>
      <p:pic>
        <p:nvPicPr>
          <p:cNvPr id="2056" name="Google Shape;2056;p10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786998" y="3769895"/>
            <a:ext cx="2136676" cy="1545182"/>
          </a:xfrm>
          <a:prstGeom prst="rect">
            <a:avLst/>
          </a:prstGeom>
          <a:noFill/>
          <a:ln>
            <a:noFill/>
          </a:ln>
        </p:spPr>
      </p:pic>
      <p:sp>
        <p:nvSpPr>
          <p:cNvPr id="2057" name="Google Shape;2057;p109"/>
          <p:cNvSpPr txBox="1"/>
          <p:nvPr/>
        </p:nvSpPr>
        <p:spPr>
          <a:xfrm>
            <a:off x="12344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GOOGLE GROUPS</a:t>
            </a:r>
            <a:endParaRPr/>
          </a:p>
        </p:txBody>
      </p:sp>
      <p:sp>
        <p:nvSpPr>
          <p:cNvPr id="2058" name="Google Shape;2058;p109"/>
          <p:cNvSpPr txBox="1"/>
          <p:nvPr/>
        </p:nvSpPr>
        <p:spPr>
          <a:xfrm>
            <a:off x="12972567" y="6838514"/>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STACK OVERFLOW</a:t>
            </a:r>
            <a:endParaRPr/>
          </a:p>
        </p:txBody>
      </p:sp>
      <p:sp>
        <p:nvSpPr>
          <p:cNvPr id="2059" name="Google Shape;2059;p109"/>
          <p:cNvSpPr/>
          <p:nvPr/>
        </p:nvSpPr>
        <p:spPr>
          <a:xfrm>
            <a:off x="1219576" y="7438404"/>
            <a:ext cx="3271520"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7">
                  <a:extLst>
                    <a:ext uri="{A12FA001-AC4F-418D-AE19-62706E023703}">
                      <ahyp:hlinkClr xmlns:ahyp="http://schemas.microsoft.com/office/drawing/2018/hyperlinkcolor" val="tx"/>
                    </a:ext>
                  </a:extLst>
                </a:hlinkClick>
              </a:rPr>
              <a:t>https://groups.google.com/forum/#!forum/rapidsai</a:t>
            </a:r>
            <a:endParaRPr sz="1800" b="0" i="0" u="none" strike="noStrike" cap="none">
              <a:solidFill>
                <a:schemeClr val="accent4"/>
              </a:solidFill>
              <a:latin typeface="Trebuchet MS"/>
              <a:ea typeface="Trebuchet MS"/>
              <a:cs typeface="Trebuchet MS"/>
              <a:sym typeface="Trebuchet MS"/>
            </a:endParaRPr>
          </a:p>
        </p:txBody>
      </p:sp>
      <p:sp>
        <p:nvSpPr>
          <p:cNvPr id="2060" name="Google Shape;2060;p109"/>
          <p:cNvSpPr txBox="1"/>
          <p:nvPr/>
        </p:nvSpPr>
        <p:spPr>
          <a:xfrm>
            <a:off x="4670169"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DOCKER HUB</a:t>
            </a:r>
            <a:endParaRPr/>
          </a:p>
        </p:txBody>
      </p:sp>
      <p:sp>
        <p:nvSpPr>
          <p:cNvPr id="2061" name="Google Shape;2061;p109"/>
          <p:cNvSpPr txBox="1"/>
          <p:nvPr/>
        </p:nvSpPr>
        <p:spPr>
          <a:xfrm>
            <a:off x="8965466" y="6838515"/>
            <a:ext cx="5433392" cy="707887"/>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2800" b="0" i="0" u="none" strike="noStrike" cap="none">
                <a:solidFill>
                  <a:schemeClr val="accent1"/>
                </a:solidFill>
                <a:latin typeface="Trebuchet MS"/>
                <a:ea typeface="Trebuchet MS"/>
                <a:cs typeface="Trebuchet MS"/>
                <a:sym typeface="Trebuchet MS"/>
              </a:rPr>
              <a:t>SLACK CHANNEL</a:t>
            </a:r>
            <a:endParaRPr/>
          </a:p>
        </p:txBody>
      </p:sp>
      <p:sp>
        <p:nvSpPr>
          <p:cNvPr id="2062" name="Google Shape;2062;p109"/>
          <p:cNvSpPr/>
          <p:nvPr/>
        </p:nvSpPr>
        <p:spPr>
          <a:xfrm>
            <a:off x="5860826" y="7438404"/>
            <a:ext cx="301098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8">
                  <a:extLst>
                    <a:ext uri="{A12FA001-AC4F-418D-AE19-62706E023703}">
                      <ahyp:hlinkClr xmlns:ahyp="http://schemas.microsoft.com/office/drawing/2018/hyperlinkcolor" val="tx"/>
                    </a:ext>
                  </a:extLst>
                </a:hlinkClick>
              </a:rPr>
              <a:t>https://hub.docker.com/r/rapidsai/rapidsai</a:t>
            </a:r>
            <a:endParaRPr sz="1800" b="0" i="0" u="none" strike="noStrike" cap="none">
              <a:solidFill>
                <a:schemeClr val="accent4"/>
              </a:solidFill>
              <a:latin typeface="Trebuchet MS"/>
              <a:ea typeface="Trebuchet MS"/>
              <a:cs typeface="Trebuchet MS"/>
              <a:sym typeface="Trebuchet MS"/>
            </a:endParaRPr>
          </a:p>
        </p:txBody>
      </p:sp>
      <p:sp>
        <p:nvSpPr>
          <p:cNvPr id="2063" name="Google Shape;2063;p109"/>
          <p:cNvSpPr/>
          <p:nvPr/>
        </p:nvSpPr>
        <p:spPr>
          <a:xfrm>
            <a:off x="9668602" y="7438404"/>
            <a:ext cx="4021998"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9">
                  <a:extLst>
                    <a:ext uri="{A12FA001-AC4F-418D-AE19-62706E023703}">
                      <ahyp:hlinkClr xmlns:ahyp="http://schemas.microsoft.com/office/drawing/2018/hyperlinkcolor" val="tx"/>
                    </a:ext>
                  </a:extLst>
                </a:hlinkClick>
              </a:rPr>
              <a:t>https://rapids-goai.slack.com/join</a:t>
            </a:r>
            <a:endParaRPr sz="1800" b="0" i="0" u="none" strike="noStrike" cap="none">
              <a:solidFill>
                <a:schemeClr val="accent4"/>
              </a:solidFill>
              <a:latin typeface="Trebuchet MS"/>
              <a:ea typeface="Trebuchet MS"/>
              <a:cs typeface="Trebuchet MS"/>
              <a:sym typeface="Trebuchet MS"/>
            </a:endParaRPr>
          </a:p>
        </p:txBody>
      </p:sp>
      <p:sp>
        <p:nvSpPr>
          <p:cNvPr id="2064" name="Google Shape;2064;p109"/>
          <p:cNvSpPr/>
          <p:nvPr/>
        </p:nvSpPr>
        <p:spPr>
          <a:xfrm>
            <a:off x="14094059" y="7438404"/>
            <a:ext cx="3173804" cy="615553"/>
          </a:xfrm>
          <a:prstGeom prst="rect">
            <a:avLst/>
          </a:prstGeom>
          <a:noFill/>
          <a:ln>
            <a:noFill/>
          </a:ln>
        </p:spPr>
        <p:txBody>
          <a:bodyPr spcFirstLastPara="1" wrap="square" lIns="152375" tIns="76150" rIns="152375" bIns="76150" anchor="t" anchorCtr="0">
            <a:noAutofit/>
          </a:bodyPr>
          <a:lstStyle/>
          <a:p>
            <a:pPr marL="0" marR="0" lvl="0" indent="0" algn="ctr" rtl="0">
              <a:lnSpc>
                <a:spcPct val="100000"/>
              </a:lnSpc>
              <a:spcBef>
                <a:spcPts val="0"/>
              </a:spcBef>
              <a:spcAft>
                <a:spcPts val="0"/>
              </a:spcAft>
              <a:buNone/>
            </a:pPr>
            <a:r>
              <a:rPr lang="en-US" sz="1800" b="0" i="0" u="sng" strike="noStrike" cap="none">
                <a:solidFill>
                  <a:schemeClr val="accent4"/>
                </a:solidFill>
                <a:latin typeface="Trebuchet MS"/>
                <a:ea typeface="Trebuchet MS"/>
                <a:cs typeface="Trebuchet MS"/>
                <a:sym typeface="Trebuchet MS"/>
                <a:hlinkClick r:id="rId10">
                  <a:extLst>
                    <a:ext uri="{A12FA001-AC4F-418D-AE19-62706E023703}">
                      <ahyp:hlinkClr xmlns:ahyp="http://schemas.microsoft.com/office/drawing/2018/hyperlinkcolor" val="tx"/>
                    </a:ext>
                  </a:extLst>
                </a:hlinkClick>
              </a:rPr>
              <a:t>https://stackoverflow.com/tags/rapids</a:t>
            </a:r>
            <a:endParaRPr sz="1800" b="0" i="0" u="none" strike="noStrike" cap="none">
              <a:solidFill>
                <a:schemeClr val="accent4"/>
              </a:solidFill>
              <a:latin typeface="Trebuchet MS"/>
              <a:ea typeface="Trebuchet MS"/>
              <a:cs typeface="Trebuchet MS"/>
              <a:sym typeface="Trebuchet MS"/>
            </a:endParaRPr>
          </a:p>
        </p:txBody>
      </p:sp>
      <p:sp>
        <p:nvSpPr>
          <p:cNvPr id="2065" name="Google Shape;2065;p109"/>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Join the Conversation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070"/>
        <p:cNvGrpSpPr/>
        <p:nvPr/>
      </p:nvGrpSpPr>
      <p:grpSpPr>
        <a:xfrm>
          <a:off x="0" y="0"/>
          <a:ext cx="0" cy="0"/>
          <a:chOff x="0" y="0"/>
          <a:chExt cx="0" cy="0"/>
        </a:xfrm>
      </p:grpSpPr>
      <p:grpSp>
        <p:nvGrpSpPr>
          <p:cNvPr id="2071" name="Google Shape;2071;p110"/>
          <p:cNvGrpSpPr/>
          <p:nvPr/>
        </p:nvGrpSpPr>
        <p:grpSpPr>
          <a:xfrm>
            <a:off x="13480231" y="3536352"/>
            <a:ext cx="3193828" cy="3094265"/>
            <a:chOff x="13480231" y="3536352"/>
            <a:chExt cx="3193828" cy="3094265"/>
          </a:xfrm>
        </p:grpSpPr>
        <p:pic>
          <p:nvPicPr>
            <p:cNvPr id="2072" name="Google Shape;2072;p11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480231" y="3536352"/>
              <a:ext cx="3193828" cy="279190"/>
            </a:xfrm>
            <a:prstGeom prst="rect">
              <a:avLst/>
            </a:prstGeom>
            <a:noFill/>
            <a:ln>
              <a:noFill/>
            </a:ln>
          </p:spPr>
        </p:pic>
        <p:pic>
          <p:nvPicPr>
            <p:cNvPr id="2073" name="Google Shape;2073;p11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506578" y="3815542"/>
              <a:ext cx="3092334" cy="2815075"/>
            </a:xfrm>
            <a:prstGeom prst="rect">
              <a:avLst/>
            </a:prstGeom>
            <a:noFill/>
            <a:ln>
              <a:noFill/>
            </a:ln>
          </p:spPr>
        </p:pic>
      </p:grpSp>
      <p:pic>
        <p:nvPicPr>
          <p:cNvPr id="2074" name="Google Shape;2074;p110"/>
          <p:cNvPicPr preferRelativeResize="0"/>
          <p:nvPr/>
        </p:nvPicPr>
        <p:blipFill rotWithShape="1">
          <a:blip r:embed="rId5" cstate="email">
            <a:alphaModFix/>
            <a:extLst>
              <a:ext uri="{28A0092B-C50C-407E-A947-70E740481C1C}">
                <a14:useLocalDpi xmlns:a14="http://schemas.microsoft.com/office/drawing/2010/main"/>
              </a:ext>
            </a:extLst>
          </a:blip>
          <a:srcRect b="-767"/>
          <a:stretch/>
        </p:blipFill>
        <p:spPr>
          <a:xfrm>
            <a:off x="9410701" y="3346176"/>
            <a:ext cx="3943500" cy="3351300"/>
          </a:xfrm>
          <a:prstGeom prst="rect">
            <a:avLst/>
          </a:prstGeom>
          <a:noFill/>
          <a:ln>
            <a:noFill/>
          </a:ln>
        </p:spPr>
      </p:pic>
      <p:pic>
        <p:nvPicPr>
          <p:cNvPr id="2075" name="Google Shape;2075;p11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432758" y="6975563"/>
            <a:ext cx="7283116" cy="1473593"/>
          </a:xfrm>
          <a:prstGeom prst="rect">
            <a:avLst/>
          </a:prstGeom>
          <a:noFill/>
          <a:ln>
            <a:noFill/>
          </a:ln>
        </p:spPr>
      </p:pic>
      <p:grpSp>
        <p:nvGrpSpPr>
          <p:cNvPr id="2076" name="Google Shape;2076;p110"/>
          <p:cNvGrpSpPr/>
          <p:nvPr/>
        </p:nvGrpSpPr>
        <p:grpSpPr>
          <a:xfrm>
            <a:off x="1487033" y="3312582"/>
            <a:ext cx="7275443" cy="5088447"/>
            <a:chOff x="387375" y="2004525"/>
            <a:chExt cx="3573024" cy="2734625"/>
          </a:xfrm>
        </p:grpSpPr>
        <p:pic>
          <p:nvPicPr>
            <p:cNvPr id="2077" name="Google Shape;2077;p11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87375" y="2004525"/>
              <a:ext cx="3573024" cy="2734625"/>
            </a:xfrm>
            <a:prstGeom prst="rect">
              <a:avLst/>
            </a:prstGeom>
            <a:noFill/>
            <a:ln>
              <a:noFill/>
            </a:ln>
          </p:spPr>
        </p:pic>
        <p:pic>
          <p:nvPicPr>
            <p:cNvPr id="2078" name="Google Shape;2078;p11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02336" y="4197096"/>
              <a:ext cx="2635424" cy="173350"/>
            </a:xfrm>
            <a:prstGeom prst="rect">
              <a:avLst/>
            </a:prstGeom>
            <a:noFill/>
            <a:ln>
              <a:noFill/>
            </a:ln>
          </p:spPr>
        </p:pic>
      </p:grpSp>
      <p:sp>
        <p:nvSpPr>
          <p:cNvPr id="2079" name="Google Shape;2079;p110"/>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Contribute Back</a:t>
            </a:r>
            <a:endParaRPr/>
          </a:p>
        </p:txBody>
      </p:sp>
      <p:sp>
        <p:nvSpPr>
          <p:cNvPr id="2080" name="Google Shape;2080;p110"/>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Issues, Feature Requests, PRs, Blogs, Tutorials, Videos, QA...Bring Your Best!</a:t>
            </a:r>
            <a:endParaRPr/>
          </a:p>
        </p:txBody>
      </p:sp>
      <p:sp>
        <p:nvSpPr>
          <p:cNvPr id="2081" name="Google Shape;2081;p110"/>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2" name="Google Shape;2082;p110"/>
          <p:cNvSpPr/>
          <p:nvPr/>
        </p:nvSpPr>
        <p:spPr>
          <a:xfrm>
            <a:off x="9425941" y="3360708"/>
            <a:ext cx="3870959"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3" name="Google Shape;2083;p110"/>
          <p:cNvSpPr/>
          <p:nvPr/>
        </p:nvSpPr>
        <p:spPr>
          <a:xfrm>
            <a:off x="9425941" y="6978316"/>
            <a:ext cx="7275444" cy="147084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084" name="Google Shape;2084;p110"/>
          <p:cNvSpPr/>
          <p:nvPr/>
        </p:nvSpPr>
        <p:spPr>
          <a:xfrm>
            <a:off x="13456181" y="3360708"/>
            <a:ext cx="3245204" cy="3425103"/>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sp>
        <p:nvSpPr>
          <p:cNvPr id="2090" name="Google Shape;2090;p111"/>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Notices</a:t>
            </a:r>
            <a:endParaRPr/>
          </a:p>
        </p:txBody>
      </p:sp>
      <p:sp>
        <p:nvSpPr>
          <p:cNvPr id="2091" name="Google Shape;2091;p111"/>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Communicate and document changes to RAPIDS for contributors, core developers, users, and the community</a:t>
            </a:r>
            <a:endParaRPr/>
          </a:p>
        </p:txBody>
      </p:sp>
      <p:pic>
        <p:nvPicPr>
          <p:cNvPr id="2092" name="Google Shape;2092;p111"/>
          <p:cNvPicPr preferRelativeResize="0"/>
          <p:nvPr/>
        </p:nvPicPr>
        <p:blipFill>
          <a:blip r:embed="rId3">
            <a:alphaModFix/>
          </a:blip>
          <a:stretch>
            <a:fillRect/>
          </a:stretch>
        </p:blipFill>
        <p:spPr>
          <a:xfrm>
            <a:off x="4267225" y="3694122"/>
            <a:ext cx="9753600" cy="4467225"/>
          </a:xfrm>
          <a:prstGeom prst="rect">
            <a:avLst/>
          </a:prstGeom>
          <a:noFill/>
          <a:ln>
            <a:noFill/>
          </a:ln>
        </p:spPr>
      </p:pic>
      <p:sp>
        <p:nvSpPr>
          <p:cNvPr id="2093" name="Google Shape;2093;p111"/>
          <p:cNvSpPr txBox="1"/>
          <p:nvPr/>
        </p:nvSpPr>
        <p:spPr>
          <a:xfrm>
            <a:off x="6445692" y="8265682"/>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r>
              <a:rPr lang="en-US" i="1" u="sng">
                <a:solidFill>
                  <a:srgbClr val="999999"/>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/notices</a:t>
            </a:r>
            <a:endParaRPr sz="1400" b="0" i="1" u="none" strike="noStrike" cap="none">
              <a:solidFill>
                <a:srgbClr val="999999"/>
              </a:solidFill>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12"/>
          <p:cNvSpPr txBox="1">
            <a:spLocks noGrp="1"/>
          </p:cNvSpPr>
          <p:nvPr>
            <p:ph type="title"/>
          </p:nvPr>
        </p:nvSpPr>
        <p:spPr>
          <a:xfrm>
            <a:off x="3106785" y="3998553"/>
            <a:ext cx="12074430" cy="2289898"/>
          </a:xfrm>
          <a:prstGeom prst="rect">
            <a:avLst/>
          </a:prstGeom>
          <a:noFill/>
          <a:ln>
            <a:noFill/>
          </a:ln>
        </p:spPr>
        <p:txBody>
          <a:bodyPr spcFirstLastPara="1" wrap="square" lIns="152375" tIns="76150" rIns="152375" bIns="76150" anchor="ctr" anchorCtr="0">
            <a:noAutofit/>
          </a:bodyPr>
          <a:lstStyle/>
          <a:p>
            <a:pPr marL="0" lvl="0" indent="0" algn="ctr" rtl="0">
              <a:lnSpc>
                <a:spcPct val="90000"/>
              </a:lnSpc>
              <a:spcBef>
                <a:spcPts val="0"/>
              </a:spcBef>
              <a:spcAft>
                <a:spcPts val="0"/>
              </a:spcAft>
              <a:buNone/>
            </a:pPr>
            <a:r>
              <a:rPr lang="en-US"/>
              <a:t>Getting Started</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113"/>
          <p:cNvSpPr txBox="1">
            <a:spLocks noGrp="1"/>
          </p:cNvSpPr>
          <p:nvPr>
            <p:ph type="body" idx="1"/>
          </p:nvPr>
        </p:nvSpPr>
        <p:spPr>
          <a:xfrm>
            <a:off x="1547100" y="2958725"/>
            <a:ext cx="15128700" cy="5283000"/>
          </a:xfrm>
          <a:prstGeom prst="rect">
            <a:avLst/>
          </a:prstGeom>
          <a:noFill/>
          <a:ln>
            <a:noFill/>
          </a:ln>
        </p:spPr>
        <p:txBody>
          <a:bodyPr spcFirstLastPara="1" wrap="square" lIns="91425" tIns="45700" rIns="91425" bIns="45700" anchor="t" anchorCtr="0">
            <a:noAutofit/>
          </a:bodyPr>
          <a:lstStyle/>
          <a:p>
            <a:pPr marL="457200" lvl="0" indent="-457200" algn="l" rtl="0">
              <a:lnSpc>
                <a:spcPct val="90000"/>
              </a:lnSpc>
              <a:spcBef>
                <a:spcPts val="0"/>
              </a:spcBef>
              <a:spcAft>
                <a:spcPts val="0"/>
              </a:spcAft>
              <a:buSzPts val="1920"/>
              <a:buFont typeface="Trebuchet MS"/>
              <a:buAutoNum type="arabicPeriod"/>
            </a:pPr>
            <a:r>
              <a:rPr lang="en-US"/>
              <a:t>Install RAPIDS on </a:t>
            </a:r>
            <a:r>
              <a:rPr lang="en-US" u="sng">
                <a:solidFill>
                  <a:schemeClr val="accent4"/>
                </a:solidFill>
                <a:hlinkClick r:id="rId3">
                  <a:extLst>
                    <a:ext uri="{A12FA001-AC4F-418D-AE19-62706E023703}">
                      <ahyp:hlinkClr xmlns:ahyp="http://schemas.microsoft.com/office/drawing/2018/hyperlinkcolor" val="tx"/>
                    </a:ext>
                  </a:extLst>
                </a:hlinkClick>
              </a:rPr>
              <a:t>Docker, Conda</a:t>
            </a:r>
            <a:r>
              <a:rPr lang="en-US"/>
              <a:t>,</a:t>
            </a:r>
            <a:r>
              <a:rPr lang="en-US" u="sng">
                <a:solidFill>
                  <a:schemeClr val="accent4"/>
                </a:solidFill>
              </a:rPr>
              <a:t> </a:t>
            </a:r>
            <a:r>
              <a:rPr lang="en-US" u="sng">
                <a:solidFill>
                  <a:schemeClr val="accent4"/>
                </a:solidFill>
                <a:hlinkClick r:id="rId4">
                  <a:extLst>
                    <a:ext uri="{A12FA001-AC4F-418D-AE19-62706E023703}">
                      <ahyp:hlinkClr xmlns:ahyp="http://schemas.microsoft.com/office/drawing/2018/hyperlinkcolor" val="tx"/>
                    </a:ext>
                  </a:extLst>
                </a:hlinkClick>
              </a:rPr>
              <a:t>deploy in your favorite cloud instance</a:t>
            </a:r>
            <a:r>
              <a:rPr lang="en-US"/>
              <a:t>, or quick start with </a:t>
            </a:r>
            <a:r>
              <a:rPr lang="en-US" u="sng">
                <a:solidFill>
                  <a:schemeClr val="accent4"/>
                </a:solidFill>
                <a:hlinkClick r:id="rId5">
                  <a:extLst>
                    <a:ext uri="{A12FA001-AC4F-418D-AE19-62706E023703}">
                      <ahyp:hlinkClr xmlns:ahyp="http://schemas.microsoft.com/office/drawing/2018/hyperlinkcolor" val="tx"/>
                    </a:ext>
                  </a:extLst>
                </a:hlinkClick>
              </a:rPr>
              <a:t>app.blazingsql.com</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Explore our </a:t>
            </a:r>
            <a:r>
              <a:rPr lang="en-US" u="sng">
                <a:solidFill>
                  <a:schemeClr val="accent4"/>
                </a:solidFill>
                <a:hlinkClick r:id="rId6">
                  <a:extLst>
                    <a:ext uri="{A12FA001-AC4F-418D-AE19-62706E023703}">
                      <ahyp:hlinkClr xmlns:ahyp="http://schemas.microsoft.com/office/drawing/2018/hyperlinkcolor" val="tx"/>
                    </a:ext>
                  </a:extLst>
                </a:hlinkClick>
              </a:rPr>
              <a:t>walk through videos</a:t>
            </a:r>
            <a:r>
              <a:rPr lang="en-US"/>
              <a:t>, </a:t>
            </a:r>
            <a:r>
              <a:rPr lang="en-US" u="sng">
                <a:solidFill>
                  <a:schemeClr val="accent4"/>
                </a:solidFill>
                <a:hlinkClick r:id="rId7">
                  <a:extLst>
                    <a:ext uri="{A12FA001-AC4F-418D-AE19-62706E023703}">
                      <ahyp:hlinkClr xmlns:ahyp="http://schemas.microsoft.com/office/drawing/2018/hyperlinkcolor" val="tx"/>
                    </a:ext>
                  </a:extLst>
                </a:hlinkClick>
              </a:rPr>
              <a:t>blog content</a:t>
            </a:r>
            <a:r>
              <a:rPr lang="en-US"/>
              <a:t>, our </a:t>
            </a:r>
            <a:r>
              <a:rPr lang="en-US" u="sng">
                <a:solidFill>
                  <a:schemeClr val="accent4"/>
                </a:solidFill>
                <a:hlinkClick r:id="rId8">
                  <a:extLst>
                    <a:ext uri="{A12FA001-AC4F-418D-AE19-62706E023703}">
                      <ahyp:hlinkClr xmlns:ahyp="http://schemas.microsoft.com/office/drawing/2018/hyperlinkcolor" val="tx"/>
                    </a:ext>
                  </a:extLst>
                </a:hlinkClick>
              </a:rPr>
              <a:t>github</a:t>
            </a:r>
            <a:r>
              <a:rPr lang="en-US"/>
              <a:t>, the </a:t>
            </a:r>
            <a:r>
              <a:rPr lang="en-US" u="sng">
                <a:solidFill>
                  <a:schemeClr val="accent4"/>
                </a:solidFill>
                <a:hlinkClick r:id="rId9">
                  <a:extLst>
                    <a:ext uri="{A12FA001-AC4F-418D-AE19-62706E023703}">
                      <ahyp:hlinkClr xmlns:ahyp="http://schemas.microsoft.com/office/drawing/2018/hyperlinkcolor" val="tx"/>
                    </a:ext>
                  </a:extLst>
                </a:hlinkClick>
              </a:rPr>
              <a:t>tutorial notebooks</a:t>
            </a:r>
            <a:r>
              <a:rPr lang="en-US"/>
              <a:t>, and our </a:t>
            </a:r>
            <a:r>
              <a:rPr lang="en-US" u="sng">
                <a:solidFill>
                  <a:schemeClr val="accent4"/>
                </a:solidFill>
                <a:hlinkClick r:id="rId10">
                  <a:extLst>
                    <a:ext uri="{A12FA001-AC4F-418D-AE19-62706E023703}">
                      <ahyp:hlinkClr xmlns:ahyp="http://schemas.microsoft.com/office/drawing/2018/hyperlinkcolor" val="tx"/>
                    </a:ext>
                  </a:extLst>
                </a:hlinkClick>
              </a:rPr>
              <a:t>example workflows</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Build your own data science workflows.</a:t>
            </a:r>
            <a:endParaRPr/>
          </a:p>
          <a:p>
            <a:pPr marL="457200" lvl="0" indent="-457200" algn="l" rtl="0">
              <a:lnSpc>
                <a:spcPct val="90000"/>
              </a:lnSpc>
              <a:spcBef>
                <a:spcPts val="3000"/>
              </a:spcBef>
              <a:spcAft>
                <a:spcPts val="0"/>
              </a:spcAft>
              <a:buSzPts val="1920"/>
              <a:buFont typeface="Trebuchet MS"/>
              <a:buAutoNum type="arabicPeriod"/>
            </a:pPr>
            <a:r>
              <a:rPr lang="en-US"/>
              <a:t>Join our community conversations on </a:t>
            </a:r>
            <a:r>
              <a:rPr lang="en-US" u="sng">
                <a:solidFill>
                  <a:schemeClr val="accent4"/>
                </a:solidFill>
                <a:hlinkClick r:id="rId11">
                  <a:extLst>
                    <a:ext uri="{A12FA001-AC4F-418D-AE19-62706E023703}">
                      <ahyp:hlinkClr xmlns:ahyp="http://schemas.microsoft.com/office/drawing/2018/hyperlinkcolor" val="tx"/>
                    </a:ext>
                  </a:extLst>
                </a:hlinkClick>
              </a:rPr>
              <a:t>Slack</a:t>
            </a:r>
            <a:r>
              <a:rPr lang="en-US"/>
              <a:t>, </a:t>
            </a:r>
            <a:r>
              <a:rPr lang="en-US" u="sng">
                <a:solidFill>
                  <a:schemeClr val="accent4"/>
                </a:solidFill>
                <a:hlinkClick r:id="rId12">
                  <a:extLst>
                    <a:ext uri="{A12FA001-AC4F-418D-AE19-62706E023703}">
                      <ahyp:hlinkClr xmlns:ahyp="http://schemas.microsoft.com/office/drawing/2018/hyperlinkcolor" val="tx"/>
                    </a:ext>
                  </a:extLst>
                </a:hlinkClick>
              </a:rPr>
              <a:t>Google</a:t>
            </a:r>
            <a:r>
              <a:rPr lang="en-US"/>
              <a:t>, and </a:t>
            </a:r>
            <a:r>
              <a:rPr lang="en-US" u="sng">
                <a:solidFill>
                  <a:schemeClr val="accent4"/>
                </a:solidFill>
                <a:hlinkClick r:id="rId13">
                  <a:extLst>
                    <a:ext uri="{A12FA001-AC4F-418D-AE19-62706E023703}">
                      <ahyp:hlinkClr xmlns:ahyp="http://schemas.microsoft.com/office/drawing/2018/hyperlinkcolor" val="tx"/>
                    </a:ext>
                  </a:extLst>
                </a:hlinkClick>
              </a:rPr>
              <a:t>Twitter</a:t>
            </a:r>
            <a:r>
              <a:rPr lang="en-US">
                <a:solidFill>
                  <a:schemeClr val="accent4"/>
                </a:solidFill>
              </a:rPr>
              <a:t>.</a:t>
            </a:r>
            <a:endParaRPr/>
          </a:p>
          <a:p>
            <a:pPr marL="457200" lvl="0" indent="-457200" algn="l" rtl="0">
              <a:lnSpc>
                <a:spcPct val="90000"/>
              </a:lnSpc>
              <a:spcBef>
                <a:spcPts val="3000"/>
              </a:spcBef>
              <a:spcAft>
                <a:spcPts val="0"/>
              </a:spcAft>
              <a:buSzPts val="1920"/>
              <a:buFont typeface="Trebuchet MS"/>
              <a:buAutoNum type="arabicPeriod"/>
            </a:pPr>
            <a:r>
              <a:rPr lang="en-US"/>
              <a:t>Contribute back. Don't forget to ask and answer questions on </a:t>
            </a:r>
            <a:r>
              <a:rPr lang="en-US" u="sng">
                <a:solidFill>
                  <a:schemeClr val="accent4"/>
                </a:solidFill>
                <a:hlinkClick r:id="rId14">
                  <a:extLst>
                    <a:ext uri="{A12FA001-AC4F-418D-AE19-62706E023703}">
                      <ahyp:hlinkClr xmlns:ahyp="http://schemas.microsoft.com/office/drawing/2018/hyperlinkcolor" val="tx"/>
                    </a:ext>
                  </a:extLst>
                </a:hlinkClick>
              </a:rPr>
              <a:t>Stack Overflow</a:t>
            </a:r>
            <a:r>
              <a:rPr lang="en-US">
                <a:solidFill>
                  <a:schemeClr val="accent4"/>
                </a:solidFill>
              </a:rPr>
              <a:t>.</a:t>
            </a:r>
            <a:endParaRPr/>
          </a:p>
        </p:txBody>
      </p:sp>
      <p:sp>
        <p:nvSpPr>
          <p:cNvPr id="2106" name="Google Shape;2106;p113"/>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5 Steps to Getting Started with RAPIDS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114"/>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Easy Installation</a:t>
            </a:r>
            <a:endParaRPr/>
          </a:p>
        </p:txBody>
      </p:sp>
      <p:sp>
        <p:nvSpPr>
          <p:cNvPr id="2113" name="Google Shape;2113;p114"/>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Interactive Installation Guide </a:t>
            </a:r>
            <a:endParaRPr/>
          </a:p>
        </p:txBody>
      </p:sp>
      <p:sp>
        <p:nvSpPr>
          <p:cNvPr id="2114" name="Google Shape;2114;p114"/>
          <p:cNvSpPr txBox="1"/>
          <p:nvPr/>
        </p:nvSpPr>
        <p:spPr>
          <a:xfrm>
            <a:off x="3507342" y="8979699"/>
            <a:ext cx="11273316" cy="692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https://rapids.ai/start.html</a:t>
            </a:r>
            <a:endParaRPr sz="1600" b="0" i="0" u="none" strike="noStrike" cap="none">
              <a:solidFill>
                <a:schemeClr val="accent4"/>
              </a:solidFill>
              <a:latin typeface="Trebuchet MS"/>
              <a:ea typeface="Trebuchet MS"/>
              <a:cs typeface="Trebuchet MS"/>
              <a:sym typeface="Trebuchet MS"/>
            </a:endParaRPr>
          </a:p>
        </p:txBody>
      </p:sp>
      <p:pic>
        <p:nvPicPr>
          <p:cNvPr id="2115" name="Google Shape;2115;p1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090725" y="2735450"/>
            <a:ext cx="10106552" cy="6256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119"/>
        <p:cNvGrpSpPr/>
        <p:nvPr/>
      </p:nvGrpSpPr>
      <p:grpSpPr>
        <a:xfrm>
          <a:off x="0" y="0"/>
          <a:ext cx="0" cy="0"/>
          <a:chOff x="0" y="0"/>
          <a:chExt cx="0" cy="0"/>
        </a:xfrm>
      </p:grpSpPr>
      <p:sp>
        <p:nvSpPr>
          <p:cNvPr id="2120" name="Google Shape;2120;p115"/>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3">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
        <p:nvSpPr>
          <p:cNvPr id="2121" name="Google Shape;2121;p115"/>
          <p:cNvSpPr txBox="1">
            <a:spLocks noGrp="1"/>
          </p:cNvSpPr>
          <p:nvPr>
            <p:ph type="title"/>
          </p:nvPr>
        </p:nvSpPr>
        <p:spPr>
          <a:xfrm>
            <a:off x="830580" y="1229044"/>
            <a:ext cx="16626900" cy="984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122" name="Google Shape;2122;p115"/>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Up to Date and Easy to Use</a:t>
            </a:r>
            <a:endParaRPr/>
          </a:p>
        </p:txBody>
      </p:sp>
      <p:pic>
        <p:nvPicPr>
          <p:cNvPr id="2123" name="Google Shape;2123;p1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889077" y="3279800"/>
            <a:ext cx="6637478" cy="5158375"/>
          </a:xfrm>
          <a:prstGeom prst="rect">
            <a:avLst/>
          </a:prstGeom>
          <a:noFill/>
          <a:ln>
            <a:noFill/>
          </a:ln>
          <a:effectLst>
            <a:outerShdw blurRad="57150" dist="38100" dir="5400000" algn="bl" rotWithShape="0">
              <a:srgbClr val="666666">
                <a:alpha val="50000"/>
              </a:srgbClr>
            </a:outerShdw>
          </a:effectLst>
        </p:spPr>
      </p:pic>
      <p:pic>
        <p:nvPicPr>
          <p:cNvPr id="2124" name="Google Shape;2124;p11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682825" y="3348525"/>
            <a:ext cx="6853930" cy="5158375"/>
          </a:xfrm>
          <a:prstGeom prst="rect">
            <a:avLst/>
          </a:prstGeom>
          <a:noFill/>
          <a:ln>
            <a:noFill/>
          </a:ln>
          <a:effectLst>
            <a:outerShdw blurRad="57150" dist="38100" dir="5400000" algn="bl" rotWithShape="0">
              <a:srgbClr val="666666">
                <a:alpha val="50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p116"/>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RAPIDS Docs</a:t>
            </a:r>
            <a:endParaRPr/>
          </a:p>
        </p:txBody>
      </p:sp>
      <p:sp>
        <p:nvSpPr>
          <p:cNvPr id="2130" name="Google Shape;2130;p116"/>
          <p:cNvSpPr txBox="1">
            <a:spLocks noGrp="1"/>
          </p:cNvSpPr>
          <p:nvPr>
            <p:ph type="body" idx="2"/>
          </p:nvPr>
        </p:nvSpPr>
        <p:spPr>
          <a:xfrm>
            <a:off x="830580" y="2099222"/>
            <a:ext cx="16626841" cy="87577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Easier than Ever to Get Started with cuDF</a:t>
            </a:r>
            <a:endParaRPr/>
          </a:p>
        </p:txBody>
      </p:sp>
      <p:pic>
        <p:nvPicPr>
          <p:cNvPr id="2131" name="Google Shape;2131;p1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25264" y="3279800"/>
            <a:ext cx="6637478" cy="5158375"/>
          </a:xfrm>
          <a:prstGeom prst="rect">
            <a:avLst/>
          </a:prstGeom>
          <a:noFill/>
          <a:ln>
            <a:noFill/>
          </a:ln>
          <a:effectLst>
            <a:outerShdw blurRad="57150" dist="38100" dir="5400000" algn="bl" rotWithShape="0">
              <a:srgbClr val="666666">
                <a:alpha val="50000"/>
              </a:srgbClr>
            </a:outerShdw>
          </a:effectLst>
        </p:spPr>
      </p:pic>
      <p:sp>
        <p:nvSpPr>
          <p:cNvPr id="2132" name="Google Shape;2132;p116"/>
          <p:cNvSpPr txBox="1"/>
          <p:nvPr/>
        </p:nvSpPr>
        <p:spPr>
          <a:xfrm>
            <a:off x="6445692" y="8975545"/>
            <a:ext cx="5434800" cy="708000"/>
          </a:xfrm>
          <a:prstGeom prst="rect">
            <a:avLst/>
          </a:prstGeom>
          <a:noFill/>
          <a:ln>
            <a:noFill/>
          </a:ln>
        </p:spPr>
        <p:txBody>
          <a:bodyPr spcFirstLastPara="1" wrap="square" lIns="152375" tIns="76150" rIns="152375" bIns="76150" anchor="ctr" anchorCtr="0">
            <a:noAutofit/>
          </a:bodyPr>
          <a:lstStyle/>
          <a:p>
            <a:pPr marL="0" marR="0" lvl="0" indent="0" algn="ctr" rtl="0">
              <a:lnSpc>
                <a:spcPct val="90000"/>
              </a:lnSpc>
              <a:spcBef>
                <a:spcPts val="0"/>
              </a:spcBef>
              <a:spcAft>
                <a:spcPts val="0"/>
              </a:spcAft>
              <a:buNone/>
            </a:pPr>
            <a:r>
              <a:rPr lang="en-US" sz="1400" b="0" i="1"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https://docs.rapids.ai</a:t>
            </a:r>
            <a:endParaRPr sz="1400" b="0" i="1" u="none" strike="noStrike" cap="none">
              <a:solidFill>
                <a:schemeClr val="accent4"/>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sp>
        <p:nvSpPr>
          <p:cNvPr id="2137" name="Google Shape;2137;p117"/>
          <p:cNvSpPr/>
          <p:nvPr/>
        </p:nvSpPr>
        <p:spPr>
          <a:xfrm>
            <a:off x="9425941" y="3360708"/>
            <a:ext cx="7275300" cy="5088300"/>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pic>
        <p:nvPicPr>
          <p:cNvPr id="2138" name="Google Shape;2138;p1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70991" y="3360708"/>
            <a:ext cx="7275443" cy="5088448"/>
          </a:xfrm>
          <a:prstGeom prst="rect">
            <a:avLst/>
          </a:prstGeom>
          <a:noFill/>
          <a:ln>
            <a:noFill/>
          </a:ln>
        </p:spPr>
      </p:pic>
      <p:sp>
        <p:nvSpPr>
          <p:cNvPr id="2139" name="Google Shape;2139;p117"/>
          <p:cNvSpPr txBox="1"/>
          <p:nvPr/>
        </p:nvSpPr>
        <p:spPr>
          <a:xfrm>
            <a:off x="2672962" y="8516456"/>
            <a:ext cx="48715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4">
                  <a:extLst>
                    <a:ext uri="{A12FA001-AC4F-418D-AE19-62706E023703}">
                      <ahyp:hlinkClr xmlns:ahyp="http://schemas.microsoft.com/office/drawing/2018/hyperlinkcolor" val="tx"/>
                    </a:ext>
                  </a:extLst>
                </a:hlinkClick>
              </a:rPr>
              <a:t>https://github.com/rapidsai</a:t>
            </a:r>
            <a:endParaRPr sz="1600" b="0" i="0" u="none" strike="noStrike" cap="none">
              <a:solidFill>
                <a:schemeClr val="accent4"/>
              </a:solidFill>
              <a:latin typeface="Trebuchet MS"/>
              <a:ea typeface="Trebuchet MS"/>
              <a:cs typeface="Trebuchet MS"/>
              <a:sym typeface="Trebuchet MS"/>
            </a:endParaRPr>
          </a:p>
        </p:txBody>
      </p:sp>
      <p:sp>
        <p:nvSpPr>
          <p:cNvPr id="2140" name="Google Shape;2140;p117"/>
          <p:cNvSpPr txBox="1"/>
          <p:nvPr/>
        </p:nvSpPr>
        <p:spPr>
          <a:xfrm>
            <a:off x="10255820" y="8516456"/>
            <a:ext cx="5651000" cy="541500"/>
          </a:xfrm>
          <a:prstGeom prst="rect">
            <a:avLst/>
          </a:prstGeom>
          <a:noFill/>
          <a:ln>
            <a:noFill/>
          </a:ln>
        </p:spPr>
        <p:txBody>
          <a:bodyPr spcFirstLastPara="1" wrap="square" lIns="152375" tIns="152375" rIns="152375" bIns="152375" anchor="t" anchorCtr="0">
            <a:noAutofit/>
          </a:bodyPr>
          <a:lstStyle/>
          <a:p>
            <a:pPr marL="0" marR="0" lvl="0" indent="0" algn="ctr" rtl="0">
              <a:lnSpc>
                <a:spcPct val="100000"/>
              </a:lnSpc>
              <a:spcBef>
                <a:spcPts val="0"/>
              </a:spcBef>
              <a:spcAft>
                <a:spcPts val="0"/>
              </a:spcAft>
              <a:buNone/>
            </a:pPr>
            <a:r>
              <a:rPr lang="en-US" sz="1600" b="0" i="0" u="sng" strike="noStrike" cap="none">
                <a:solidFill>
                  <a:schemeClr val="accent4"/>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https://medium.com/rapids-ai</a:t>
            </a:r>
            <a:endParaRPr sz="1600" b="0" i="0" u="none" strike="noStrike" cap="none">
              <a:solidFill>
                <a:schemeClr val="accent4"/>
              </a:solidFill>
              <a:latin typeface="Trebuchet MS"/>
              <a:ea typeface="Trebuchet MS"/>
              <a:cs typeface="Trebuchet MS"/>
              <a:sym typeface="Trebuchet MS"/>
            </a:endParaRPr>
          </a:p>
        </p:txBody>
      </p:sp>
      <p:sp>
        <p:nvSpPr>
          <p:cNvPr id="2141" name="Google Shape;2141;p117"/>
          <p:cNvSpPr/>
          <p:nvPr/>
        </p:nvSpPr>
        <p:spPr>
          <a:xfrm>
            <a:off x="1470992" y="3360708"/>
            <a:ext cx="7275444" cy="5088448"/>
          </a:xfrm>
          <a:prstGeom prst="rect">
            <a:avLst/>
          </a:prstGeom>
          <a:no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333" b="0" i="0" u="none" strike="noStrike" cap="none">
              <a:solidFill>
                <a:schemeClr val="lt1"/>
              </a:solidFill>
              <a:latin typeface="Arial"/>
              <a:ea typeface="Arial"/>
              <a:cs typeface="Arial"/>
              <a:sym typeface="Arial"/>
            </a:endParaRPr>
          </a:p>
        </p:txBody>
      </p:sp>
      <p:sp>
        <p:nvSpPr>
          <p:cNvPr id="2142" name="Google Shape;2142;p117"/>
          <p:cNvSpPr txBox="1">
            <a:spLocks noGrp="1"/>
          </p:cNvSpPr>
          <p:nvPr>
            <p:ph type="title"/>
          </p:nvPr>
        </p:nvSpPr>
        <p:spPr>
          <a:xfrm>
            <a:off x="830580" y="1229044"/>
            <a:ext cx="16626841" cy="98488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a:t>Explore: RAPIDS Code and Blogs</a:t>
            </a:r>
            <a:endParaRPr/>
          </a:p>
        </p:txBody>
      </p:sp>
      <p:sp>
        <p:nvSpPr>
          <p:cNvPr id="2143" name="Google Shape;2143;p117"/>
          <p:cNvSpPr txBox="1">
            <a:spLocks noGrp="1"/>
          </p:cNvSpPr>
          <p:nvPr>
            <p:ph type="body" idx="2"/>
          </p:nvPr>
        </p:nvSpPr>
        <p:spPr>
          <a:xfrm>
            <a:off x="830580" y="2099222"/>
            <a:ext cx="16626900" cy="875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3000"/>
              <a:buFont typeface="Trebuchet MS"/>
              <a:buNone/>
            </a:pPr>
            <a:r>
              <a:rPr lang="en-US"/>
              <a:t>Check out our Code and How We Use It</a:t>
            </a:r>
            <a:endParaRPr/>
          </a:p>
        </p:txBody>
      </p:sp>
      <p:pic>
        <p:nvPicPr>
          <p:cNvPr id="2144" name="Google Shape;2144;p11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9977475" y="3463400"/>
            <a:ext cx="6199326" cy="48994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1_Title &amp; Bullet">
  <a:themeElements>
    <a:clrScheme name="Custom 10">
      <a:dk1>
        <a:srgbClr val="B3B3B3"/>
      </a:dk1>
      <a:lt1>
        <a:srgbClr val="FFFFFF"/>
      </a:lt1>
      <a:dk2>
        <a:srgbClr val="000000"/>
      </a:dk2>
      <a:lt2>
        <a:srgbClr val="7400FF"/>
      </a:lt2>
      <a:accent1>
        <a:srgbClr val="40C9DB"/>
      </a:accent1>
      <a:accent2>
        <a:srgbClr val="5D1682"/>
      </a:accent2>
      <a:accent3>
        <a:srgbClr val="FDB42B"/>
      </a:accent3>
      <a:accent4>
        <a:srgbClr val="666666"/>
      </a:accent4>
      <a:accent5>
        <a:srgbClr val="BABABA"/>
      </a:accent5>
      <a:accent6>
        <a:srgbClr val="D029CF"/>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5961</Words>
  <Application>Microsoft Office PowerPoint</Application>
  <PresentationFormat>Custom</PresentationFormat>
  <Paragraphs>1352</Paragraphs>
  <Slides>105</Slides>
  <Notes>105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105</vt:i4>
      </vt:variant>
    </vt:vector>
  </HeadingPairs>
  <TitlesOfParts>
    <vt:vector size="116" baseType="lpstr">
      <vt:lpstr>Noto Sans Symbols</vt:lpstr>
      <vt:lpstr>Calibri</vt:lpstr>
      <vt:lpstr>Roboto Mono</vt:lpstr>
      <vt:lpstr>Consolas</vt:lpstr>
      <vt:lpstr>Roboto</vt:lpstr>
      <vt:lpstr>Verdana</vt:lpstr>
      <vt:lpstr>Arial</vt:lpstr>
      <vt:lpstr>Century Gothic</vt:lpstr>
      <vt:lpstr>Courier New</vt:lpstr>
      <vt:lpstr>Trebuchet MS</vt:lpstr>
      <vt:lpstr>1_Title &amp; Bullet</vt:lpstr>
      <vt:lpstr>The Platform Inside and Out Release 0.16</vt:lpstr>
      <vt:lpstr>Why GPUs?</vt:lpstr>
      <vt:lpstr>RAPIDS</vt:lpstr>
      <vt:lpstr>Data Processing Evolution</vt:lpstr>
      <vt:lpstr>Data Movement and Transformation</vt:lpstr>
      <vt:lpstr>Data Movement and Transformation</vt:lpstr>
      <vt:lpstr>Learning from Apache Arrow</vt:lpstr>
      <vt:lpstr>Data Processing Evolution</vt:lpstr>
      <vt:lpstr>Speed, UX, and Iteration</vt:lpstr>
      <vt:lpstr>RAPIDS 0.16 Release Summary</vt:lpstr>
      <vt:lpstr>What’s New in Release 0.16?</vt:lpstr>
      <vt:lpstr>RAPIDS Everywhere</vt:lpstr>
      <vt:lpstr>RAPIDS Core</vt:lpstr>
      <vt:lpstr>Open Source Data Science Ecosystem</vt:lpstr>
      <vt:lpstr>RAPIDS</vt:lpstr>
      <vt:lpstr>Dask</vt:lpstr>
      <vt:lpstr>RAPIDS</vt:lpstr>
      <vt:lpstr>Why Dask?</vt:lpstr>
      <vt:lpstr>Why OpenUCX?</vt:lpstr>
      <vt:lpstr>Scale Up with RAPIDS</vt:lpstr>
      <vt:lpstr>Scale Out with RAPIDS + Dask with OpenUCX</vt:lpstr>
      <vt:lpstr>cuDF</vt:lpstr>
      <vt:lpstr>RAPIDS</vt:lpstr>
      <vt:lpstr>GPU-Accelerated ETL</vt:lpstr>
      <vt:lpstr>ETL Technology Stack</vt:lpstr>
      <vt:lpstr>ETL - the Backbone of Data Science</vt:lpstr>
      <vt:lpstr>ETL - the Backbone of Data Science</vt:lpstr>
      <vt:lpstr>Benchmarks: Single-GPU Speedup vs. Pandas</vt:lpstr>
      <vt:lpstr>ETL - the Backbone of Data Science</vt:lpstr>
      <vt:lpstr>ETL - the Backbone of Data Science</vt:lpstr>
      <vt:lpstr>Extraction is the Cornerstone</vt:lpstr>
      <vt:lpstr>ETL is Not Just DataFrames!</vt:lpstr>
      <vt:lpstr>RAPIDS</vt:lpstr>
      <vt:lpstr>Interoperability for the Win</vt:lpstr>
      <vt:lpstr>ETL – Arrays and DataFrames</vt:lpstr>
      <vt:lpstr>Benchmark: Single-GPU CuPy vs NumPy</vt:lpstr>
      <vt:lpstr>SVD Benchmark</vt:lpstr>
      <vt:lpstr>cuML</vt:lpstr>
      <vt:lpstr>Machine Learning</vt:lpstr>
      <vt:lpstr>Problem</vt:lpstr>
      <vt:lpstr>ML Technology Stack</vt:lpstr>
      <vt:lpstr>RAPIDS Matches Common Python APIs</vt:lpstr>
      <vt:lpstr>RAPIDS Matches Common Python APIs</vt:lpstr>
      <vt:lpstr>Algorithms</vt:lpstr>
      <vt:lpstr>Benchmarks: Single-GPU cuML vs Scikit-learn</vt:lpstr>
      <vt:lpstr>Forest Inference</vt:lpstr>
      <vt:lpstr>XGBoost + RAPIDS: Better Together</vt:lpstr>
      <vt:lpstr>RAPIDS Integrated into Cloud ML Frameworks</vt:lpstr>
      <vt:lpstr>HPO Use Case: 100-Job Random Forest Airline Model</vt:lpstr>
      <vt:lpstr>SHAP Explainability</vt:lpstr>
      <vt:lpstr>Road to 1.0 - cuML </vt:lpstr>
      <vt:lpstr>Road to 1.0 - cuML</vt:lpstr>
      <vt:lpstr>cuGraph</vt:lpstr>
      <vt:lpstr>Graph Analytics</vt:lpstr>
      <vt:lpstr>Goals and Benefits of cuGraph</vt:lpstr>
      <vt:lpstr>Graph Technology Stack</vt:lpstr>
      <vt:lpstr>Algorithms</vt:lpstr>
      <vt:lpstr>Benchmarks: Single-GPU cuGraph vs NetworkX</vt:lpstr>
      <vt:lpstr>NetworkX Compatibility</vt:lpstr>
      <vt:lpstr>Multi-GPU PageRank Performance </vt:lpstr>
      <vt:lpstr>Road to 1.0 </vt:lpstr>
      <vt:lpstr>Road to 1.0 </vt:lpstr>
      <vt:lpstr>cuSpatial</vt:lpstr>
      <vt:lpstr>cuSpatial Technology Stack</vt:lpstr>
      <vt:lpstr>cuSpatial</vt:lpstr>
      <vt:lpstr>cuSpatial</vt:lpstr>
      <vt:lpstr>cuSpatial</vt:lpstr>
      <vt:lpstr>cuSignal</vt:lpstr>
      <vt:lpstr>cuSignal Technology Stack</vt:lpstr>
      <vt:lpstr>cuSignal – Selected Algorithms</vt:lpstr>
      <vt:lpstr>Speed of Light Performance – V100</vt:lpstr>
      <vt:lpstr>Efficient Memory Handling</vt:lpstr>
      <vt:lpstr>Cyber Log Accelerators</vt:lpstr>
      <vt:lpstr>CLX</vt:lpstr>
      <vt:lpstr>CLX Technology Stack</vt:lpstr>
      <vt:lpstr>CLX Contains Various Use Cases and Connectors</vt:lpstr>
      <vt:lpstr>cyBERT</vt:lpstr>
      <vt:lpstr>GPU SubWord Tokenizer</vt:lpstr>
      <vt:lpstr>CLX Query</vt:lpstr>
      <vt:lpstr>Visualization</vt:lpstr>
      <vt:lpstr>RAPIDS cuXfilter</vt:lpstr>
      <vt:lpstr>Plotly Dash</vt:lpstr>
      <vt:lpstr>pyViz Community</vt:lpstr>
      <vt:lpstr>Community</vt:lpstr>
      <vt:lpstr>Ecosystem Partners</vt:lpstr>
      <vt:lpstr>Building on Top of RAPIDS</vt:lpstr>
      <vt:lpstr>NVTabular</vt:lpstr>
      <vt:lpstr>BlazingSQL</vt:lpstr>
      <vt:lpstr>BlazingSQL</vt:lpstr>
      <vt:lpstr>cuStreamz</vt:lpstr>
      <vt:lpstr>Join the Conversation</vt:lpstr>
      <vt:lpstr>Contribute Back</vt:lpstr>
      <vt:lpstr>RAPIDS Notices</vt:lpstr>
      <vt:lpstr>Getting Started</vt:lpstr>
      <vt:lpstr>5 Steps to Getting Started with RAPIDS</vt:lpstr>
      <vt:lpstr>Easy Installation</vt:lpstr>
      <vt:lpstr>RAPIDS Docs</vt:lpstr>
      <vt:lpstr>RAPIDS Docs</vt:lpstr>
      <vt:lpstr>Explore: RAPIDS Code and Blogs</vt:lpstr>
      <vt:lpstr>Explore: RAPIDS Github</vt:lpstr>
      <vt:lpstr>Explore: RAPIDS Community Notebooks</vt:lpstr>
      <vt:lpstr>RAPIDS</vt:lpstr>
      <vt:lpstr>Deploy RAPIDS Everywhere</vt:lpstr>
      <vt:lpstr>Join the Movement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Platform Inside and Out Release 0.16</dc:title>
  <cp:lastModifiedBy>Saloni Jain</cp:lastModifiedBy>
  <cp:revision>10</cp:revision>
  <dcterms:modified xsi:type="dcterms:W3CDTF">2021-02-24T17:42:23Z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saljain@nvidia.com</vt:lpwstr>
  </property>
  <property fmtid="{D5CDD505-2E9C-101B-9397-08002B2CF9AE}" pid="5" name="MSIP_Label_6b558183-044c-4105-8d9c-cea02a2a3d86_SetDate">
    <vt:lpwstr>2020-11-18T16:24:30.2521983Z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